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 id="2147483658" r:id="rId2"/>
  </p:sldMasterIdLst>
  <p:notesMasterIdLst>
    <p:notesMasterId r:id="rId34"/>
  </p:notesMasterIdLst>
  <p:handoutMasterIdLst>
    <p:handoutMasterId r:id="rId35"/>
  </p:handoutMasterIdLst>
  <p:sldIdLst>
    <p:sldId id="257" r:id="rId3"/>
    <p:sldId id="258" r:id="rId4"/>
    <p:sldId id="259" r:id="rId5"/>
    <p:sldId id="260" r:id="rId6"/>
    <p:sldId id="285" r:id="rId7"/>
    <p:sldId id="262" r:id="rId8"/>
    <p:sldId id="261" r:id="rId9"/>
    <p:sldId id="263" r:id="rId10"/>
    <p:sldId id="264" r:id="rId11"/>
    <p:sldId id="265" r:id="rId12"/>
    <p:sldId id="266" r:id="rId13"/>
    <p:sldId id="268" r:id="rId14"/>
    <p:sldId id="267" r:id="rId15"/>
    <p:sldId id="269" r:id="rId16"/>
    <p:sldId id="270" r:id="rId17"/>
    <p:sldId id="273" r:id="rId18"/>
    <p:sldId id="271" r:id="rId19"/>
    <p:sldId id="272" r:id="rId20"/>
    <p:sldId id="274" r:id="rId21"/>
    <p:sldId id="275" r:id="rId22"/>
    <p:sldId id="276" r:id="rId23"/>
    <p:sldId id="277" r:id="rId24"/>
    <p:sldId id="284" r:id="rId25"/>
    <p:sldId id="278" r:id="rId26"/>
    <p:sldId id="287" r:id="rId27"/>
    <p:sldId id="279" r:id="rId28"/>
    <p:sldId id="281" r:id="rId29"/>
    <p:sldId id="282" r:id="rId30"/>
    <p:sldId id="280" r:id="rId31"/>
    <p:sldId id="283" r:id="rId32"/>
    <p:sldId id="286"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640" autoAdjust="0"/>
  </p:normalViewPr>
  <p:slideViewPr>
    <p:cSldViewPr snapToGrid="0" snapToObjects="1">
      <p:cViewPr varScale="1">
        <p:scale>
          <a:sx n="82" d="100"/>
          <a:sy n="82" d="100"/>
        </p:scale>
        <p:origin x="-1212"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6362E3-780A-514C-B6A6-AAB4196CCE4F}" type="datetimeFigureOut">
              <a:rPr lang="en-US" smtClean="0"/>
              <a:t>6/2/2017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64F5820-552F-894A-ABD3-AAB5E1E1C48F}" type="slidenum">
              <a:rPr lang="en-US" smtClean="0"/>
              <a:t>‹#›</a:t>
            </a:fld>
            <a:endParaRPr lang="en-US"/>
          </a:p>
        </p:txBody>
      </p:sp>
    </p:spTree>
    <p:extLst>
      <p:ext uri="{BB962C8B-B14F-4D97-AF65-F5344CB8AC3E}">
        <p14:creationId xmlns:p14="http://schemas.microsoft.com/office/powerpoint/2010/main" val="4215527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56C669-D228-4DA8-88A9-0C7097EC6C6B}" type="datetimeFigureOut">
              <a:rPr lang="en-US" smtClean="0"/>
              <a:t>6/2/2017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D6C5E0-A462-43A9-967D-5BED0EC71AF4}" type="slidenum">
              <a:rPr lang="en-US" smtClean="0"/>
              <a:t>‹#›</a:t>
            </a:fld>
            <a:endParaRPr lang="en-US"/>
          </a:p>
        </p:txBody>
      </p:sp>
    </p:spTree>
    <p:extLst>
      <p:ext uri="{BB962C8B-B14F-4D97-AF65-F5344CB8AC3E}">
        <p14:creationId xmlns:p14="http://schemas.microsoft.com/office/powerpoint/2010/main" val="219017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nainfo.com/new-yor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Beginning in August 2015, </a:t>
            </a:r>
            <a:r>
              <a:rPr lang="en-US" sz="1200" kern="1200" dirty="0" err="1" smtClean="0">
                <a:solidFill>
                  <a:schemeClr val="tx1"/>
                </a:solidFill>
                <a:effectLst/>
                <a:latin typeface="+mn-lt"/>
                <a:ea typeface="+mn-ea"/>
                <a:cs typeface="+mn-cs"/>
              </a:rPr>
              <a:t>dnainfo</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3"/>
              </a:rPr>
              <a:t>https://www.dnainfo.com/new-york/</a:t>
            </a:r>
            <a:r>
              <a:rPr lang="en-US" sz="1200" kern="1200" dirty="0" smtClean="0">
                <a:solidFill>
                  <a:schemeClr val="tx1"/>
                </a:solidFill>
                <a:effectLst/>
                <a:latin typeface="+mn-lt"/>
                <a:ea typeface="+mn-ea"/>
                <a:cs typeface="+mn-cs"/>
              </a:rPr>
              <a:t>) , a ‘</a:t>
            </a:r>
            <a:r>
              <a:rPr lang="en-US" sz="1200" kern="1200" dirty="0" err="1" smtClean="0">
                <a:solidFill>
                  <a:schemeClr val="tx1"/>
                </a:solidFill>
                <a:effectLst/>
                <a:latin typeface="+mn-lt"/>
                <a:ea typeface="+mn-ea"/>
                <a:cs typeface="+mn-cs"/>
              </a:rPr>
              <a:t>hyperlocal</a:t>
            </a:r>
            <a:r>
              <a:rPr lang="en-US" sz="1200" kern="1200" dirty="0" smtClean="0">
                <a:solidFill>
                  <a:schemeClr val="tx1"/>
                </a:solidFill>
                <a:effectLst/>
                <a:latin typeface="+mn-lt"/>
                <a:ea typeface="+mn-ea"/>
                <a:cs typeface="+mn-cs"/>
              </a:rPr>
              <a:t>’ neighborhood news website asked visitors to its website to “draw where you think your neighborhood borders are on [a] map” (</a:t>
            </a:r>
            <a:r>
              <a:rPr lang="en-US" sz="1200" kern="1200" dirty="0" err="1" smtClean="0">
                <a:solidFill>
                  <a:schemeClr val="tx1"/>
                </a:solidFill>
                <a:effectLst/>
                <a:latin typeface="+mn-lt"/>
                <a:ea typeface="+mn-ea"/>
                <a:cs typeface="+mn-cs"/>
              </a:rPr>
              <a:t>dnainfo</a:t>
            </a:r>
            <a:r>
              <a:rPr lang="en-US" sz="1200" kern="1200" dirty="0" smtClean="0">
                <a:solidFill>
                  <a:schemeClr val="tx1"/>
                </a:solidFill>
                <a:effectLst/>
                <a:latin typeface="+mn-lt"/>
                <a:ea typeface="+mn-ea"/>
                <a:cs typeface="+mn-cs"/>
              </a:rPr>
              <a:t>, 2015). Participants could select neighborhoods from an alphabetized drop-down list, and draw a polygon on a </a:t>
            </a:r>
            <a:r>
              <a:rPr lang="en-US" sz="1200" kern="1200" dirty="0" err="1" smtClean="0">
                <a:solidFill>
                  <a:schemeClr val="tx1"/>
                </a:solidFill>
                <a:effectLst/>
                <a:latin typeface="+mn-lt"/>
                <a:ea typeface="+mn-ea"/>
                <a:cs typeface="+mn-cs"/>
              </a:rPr>
              <a:t>webmap</a:t>
            </a:r>
            <a:r>
              <a:rPr lang="en-US" sz="1200" kern="1200" dirty="0" smtClean="0">
                <a:solidFill>
                  <a:schemeClr val="tx1"/>
                </a:solidFill>
                <a:effectLst/>
                <a:latin typeface="+mn-lt"/>
                <a:ea typeface="+mn-ea"/>
                <a:cs typeface="+mn-cs"/>
              </a:rPr>
              <a:t> to delineate a neighborhood. If a participant wished to draw a neighborhood not named in the list, they could select “other” and provide a name.</a:t>
            </a:r>
          </a:p>
          <a:p>
            <a:r>
              <a:rPr lang="en-US" sz="1200" kern="1200" dirty="0" smtClean="0">
                <a:solidFill>
                  <a:schemeClr val="tx1"/>
                </a:solidFill>
                <a:effectLst/>
                <a:latin typeface="+mn-lt"/>
                <a:ea typeface="+mn-ea"/>
                <a:cs typeface="+mn-cs"/>
              </a:rPr>
              <a:t>Upon selecting a neighborhood to draw, participants were taken to full browser window map, initially centered over the area expected to contain the neighborhood drawing. Participants could then pan and zoom the map to find a suitable context, before using the drawing tool. </a:t>
            </a:r>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4</a:t>
            </a:fld>
            <a:endParaRPr lang="en-US"/>
          </a:p>
        </p:txBody>
      </p:sp>
    </p:spTree>
    <p:extLst>
      <p:ext uri="{BB962C8B-B14F-4D97-AF65-F5344CB8AC3E}">
        <p14:creationId xmlns:p14="http://schemas.microsoft.com/office/powerpoint/2010/main" val="51352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Strong associations</a:t>
            </a:r>
            <a:r>
              <a:rPr lang="en-US" baseline="0" dirty="0" smtClean="0"/>
              <a:t> between the different measures suggest that they point to similar conclusions about neighborhood cohesion.</a:t>
            </a:r>
          </a:p>
          <a:p>
            <a:endParaRPr lang="en-US" baseline="0" dirty="0" smtClean="0"/>
          </a:p>
          <a:p>
            <a:r>
              <a:rPr lang="en-US" baseline="0" dirty="0" smtClean="0"/>
              <a:t>The non-linear relationship with Jacquard distance likely arise from the fact that all disjoint shapes are measured as 1.0, the most extreme distance, so it is difficult to characterize ‘near’ neighborhoods unless they specifically overlap.</a:t>
            </a:r>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20</a:t>
            </a:fld>
            <a:endParaRPr lang="en-US"/>
          </a:p>
        </p:txBody>
      </p:sp>
    </p:spTree>
    <p:extLst>
      <p:ext uri="{BB962C8B-B14F-4D97-AF65-F5344CB8AC3E}">
        <p14:creationId xmlns:p14="http://schemas.microsoft.com/office/powerpoint/2010/main" val="65050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cases, you’d need to add upwards of 400-500 drawings to make on average a 0.1 point difference to</a:t>
            </a:r>
            <a:r>
              <a:rPr lang="en-US" baseline="0" dirty="0" smtClean="0"/>
              <a:t> the silhouette score.</a:t>
            </a:r>
          </a:p>
          <a:p>
            <a:endParaRPr lang="en-US" baseline="0" dirty="0" smtClean="0"/>
          </a:p>
          <a:p>
            <a:r>
              <a:rPr lang="en-US" baseline="0" dirty="0" smtClean="0"/>
              <a:t>In all cases, neighborhoods that are 1km2 larger tend to on average be 0.02-0.04 points lower on silhouette scores. Only about 0.1 points over the entire range.</a:t>
            </a:r>
          </a:p>
          <a:p>
            <a:endParaRPr lang="en-US" baseline="0" dirty="0" smtClean="0"/>
          </a:p>
          <a:p>
            <a:r>
              <a:rPr lang="en-US" baseline="0" dirty="0" smtClean="0"/>
              <a:t>Explains much more limited amounts of variance:</a:t>
            </a:r>
          </a:p>
          <a:p>
            <a:r>
              <a:rPr lang="en-US" baseline="0" dirty="0" smtClean="0"/>
              <a:t>Centroid: 0.077</a:t>
            </a:r>
          </a:p>
          <a:p>
            <a:r>
              <a:rPr lang="en-US" baseline="0" dirty="0" smtClean="0"/>
              <a:t>Jacquard: 0.116</a:t>
            </a:r>
          </a:p>
          <a:p>
            <a:r>
              <a:rPr lang="en-US" baseline="0" dirty="0" err="1" smtClean="0"/>
              <a:t>Hausdorff</a:t>
            </a:r>
            <a:r>
              <a:rPr lang="en-US" baseline="0" dirty="0" smtClean="0"/>
              <a:t>: 0.060</a:t>
            </a:r>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21</a:t>
            </a:fld>
            <a:endParaRPr lang="en-US"/>
          </a:p>
        </p:txBody>
      </p:sp>
    </p:spTree>
    <p:extLst>
      <p:ext uri="{BB962C8B-B14F-4D97-AF65-F5344CB8AC3E}">
        <p14:creationId xmlns:p14="http://schemas.microsoft.com/office/powerpoint/2010/main" val="1347748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entropy score can be interpreted as a measure of uncertainty (values range from 0 to 1) in which entropy is maximized (values approaching 1) when the share of density in a given cell is evenly split among two or more neighborhoods and hence the cell cannot be classified with any certainty as best representing any particular neighborhood. Conversely, when entropy is minimized (values approaching 0), a single neighborhood contributes all or most of the total density. In this way, we view entropy as representing how contested a given cell is in term of neighborhood identity. Although, it is difficult to distinguish between cells that are contested because volunteered drawings from more than one neighborhood consider that cell to be a part of their neighborhood, and situations in which an area is not generally considered to be part of any neighborhood.</a:t>
            </a:r>
          </a:p>
        </p:txBody>
      </p:sp>
      <p:sp>
        <p:nvSpPr>
          <p:cNvPr id="4" name="Slide Number Placeholder 3"/>
          <p:cNvSpPr>
            <a:spLocks noGrp="1"/>
          </p:cNvSpPr>
          <p:nvPr>
            <p:ph type="sldNum" sz="quarter" idx="10"/>
          </p:nvPr>
        </p:nvSpPr>
        <p:spPr/>
        <p:txBody>
          <a:bodyPr/>
          <a:lstStyle/>
          <a:p>
            <a:fld id="{25D6C5E0-A462-43A9-967D-5BED0EC71AF4}" type="slidenum">
              <a:rPr lang="en-US" smtClean="0"/>
              <a:t>22</a:t>
            </a:fld>
            <a:endParaRPr lang="en-US"/>
          </a:p>
        </p:txBody>
      </p:sp>
    </p:spTree>
    <p:extLst>
      <p:ext uri="{BB962C8B-B14F-4D97-AF65-F5344CB8AC3E}">
        <p14:creationId xmlns:p14="http://schemas.microsoft.com/office/powerpoint/2010/main" val="70603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Enclosing areas that &gt;50% of participants’ drawings suggest make up a given neighborhood.</a:t>
            </a:r>
          </a:p>
          <a:p>
            <a:pPr lvl="1"/>
            <a:r>
              <a:rPr lang="en-US" dirty="0" smtClean="0"/>
              <a:t>50% is an arbitrary value.</a:t>
            </a:r>
          </a:p>
          <a:p>
            <a:pPr lvl="1"/>
            <a:r>
              <a:rPr lang="en-US" dirty="0" smtClean="0"/>
              <a:t>More conservative (values above 50%)</a:t>
            </a:r>
          </a:p>
          <a:p>
            <a:pPr lvl="1"/>
            <a:r>
              <a:rPr lang="en-US" dirty="0" smtClean="0"/>
              <a:t>More liberal (values below 50%)</a:t>
            </a:r>
          </a:p>
          <a:p>
            <a:r>
              <a:rPr lang="en-US" dirty="0" smtClean="0"/>
              <a:t>Contouring a raster in which each cell quantifies the proportion of the time that drawings of a given neighborhood cover that cell.</a:t>
            </a:r>
          </a:p>
          <a:p>
            <a:r>
              <a:rPr lang="en-US" dirty="0" smtClean="0"/>
              <a:t>Spatial relationships between collective neighborhood boundaries give a sense of how neighborhoods fit together. </a:t>
            </a:r>
          </a:p>
          <a:p>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23</a:t>
            </a:fld>
            <a:endParaRPr lang="en-US"/>
          </a:p>
        </p:txBody>
      </p:sp>
    </p:spTree>
    <p:extLst>
      <p:ext uri="{BB962C8B-B14F-4D97-AF65-F5344CB8AC3E}">
        <p14:creationId xmlns:p14="http://schemas.microsoft.com/office/powerpoint/2010/main" val="1842110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25</a:t>
            </a:fld>
            <a:endParaRPr lang="en-US"/>
          </a:p>
        </p:txBody>
      </p:sp>
    </p:spTree>
    <p:extLst>
      <p:ext uri="{BB962C8B-B14F-4D97-AF65-F5344CB8AC3E}">
        <p14:creationId xmlns:p14="http://schemas.microsoft.com/office/powerpoint/2010/main" val="316718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June, 2016, the neighborhood drawings volunteered to date were made available on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in the </a:t>
            </a:r>
            <a:r>
              <a:rPr lang="en-US" sz="1200" kern="1200" dirty="0" err="1" smtClean="0">
                <a:solidFill>
                  <a:schemeClr val="tx1"/>
                </a:solidFill>
                <a:effectLst/>
                <a:latin typeface="+mn-lt"/>
                <a:ea typeface="+mn-ea"/>
                <a:cs typeface="+mn-cs"/>
              </a:rPr>
              <a:t>GeoJSON</a:t>
            </a:r>
            <a:r>
              <a:rPr lang="en-US" sz="1200" kern="1200" dirty="0" smtClean="0">
                <a:solidFill>
                  <a:schemeClr val="tx1"/>
                </a:solidFill>
                <a:effectLst/>
                <a:latin typeface="+mn-lt"/>
                <a:ea typeface="+mn-ea"/>
                <a:cs typeface="+mn-cs"/>
              </a:rPr>
              <a:t> spatial data format (</a:t>
            </a:r>
            <a:r>
              <a:rPr lang="en-US" sz="1200" kern="1200" dirty="0" err="1" smtClean="0">
                <a:solidFill>
                  <a:schemeClr val="tx1"/>
                </a:solidFill>
                <a:effectLst/>
                <a:latin typeface="+mn-lt"/>
                <a:ea typeface="+mn-ea"/>
                <a:cs typeface="+mn-cs"/>
              </a:rPr>
              <a:t>dnainfo</a:t>
            </a:r>
            <a:r>
              <a:rPr lang="en-US" sz="1200" kern="1200" dirty="0" smtClean="0">
                <a:solidFill>
                  <a:schemeClr val="tx1"/>
                </a:solidFill>
                <a:effectLst/>
                <a:latin typeface="+mn-lt"/>
                <a:ea typeface="+mn-ea"/>
                <a:cs typeface="+mn-cs"/>
              </a:rPr>
              <a:t>, 2016). Drawings for New York comprise the raw data in this paper (n=42,035). As participants could anonymously submit multiple drawings for multiple neighborhoods, there is no way of knowing how many individual participants contributed drawings, therefore the basic units of analysis are drawings rather than participants.</a:t>
            </a:r>
          </a:p>
          <a:p>
            <a:endParaRPr lang="en-US" dirty="0" smtClean="0"/>
          </a:p>
          <a:p>
            <a:r>
              <a:rPr lang="en-US" dirty="0" smtClean="0"/>
              <a:t>Invalid includes: non-NYC neighborhoods (i.e. Floral Park)</a:t>
            </a:r>
            <a:r>
              <a:rPr lang="en-US" baseline="0" dirty="0" smtClean="0"/>
              <a:t> and</a:t>
            </a:r>
            <a:r>
              <a:rPr lang="en-US" dirty="0" smtClean="0"/>
              <a:t> non-neighborhood names (i.e.</a:t>
            </a:r>
            <a:r>
              <a:rPr lang="en-US" baseline="0" dirty="0" smtClean="0"/>
              <a:t> greeting/insults).</a:t>
            </a:r>
          </a:p>
          <a:p>
            <a:endParaRPr lang="en-US" baseline="0" dirty="0" smtClean="0"/>
          </a:p>
          <a:p>
            <a:r>
              <a:rPr lang="en-US" baseline="0" dirty="0" smtClean="0"/>
              <a:t>Analytical sample is: 97% of the raw data.</a:t>
            </a:r>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6</a:t>
            </a:fld>
            <a:endParaRPr lang="en-US"/>
          </a:p>
        </p:txBody>
      </p:sp>
    </p:spTree>
    <p:extLst>
      <p:ext uri="{BB962C8B-B14F-4D97-AF65-F5344CB8AC3E}">
        <p14:creationId xmlns:p14="http://schemas.microsoft.com/office/powerpoint/2010/main" val="218340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D6C5E0-A462-43A9-967D-5BED0EC71AF4}" type="slidenum">
              <a:rPr lang="en-US" smtClean="0"/>
              <a:t>7</a:t>
            </a:fld>
            <a:endParaRPr lang="en-US"/>
          </a:p>
        </p:txBody>
      </p:sp>
    </p:spTree>
    <p:extLst>
      <p:ext uri="{BB962C8B-B14F-4D97-AF65-F5344CB8AC3E}">
        <p14:creationId xmlns:p14="http://schemas.microsoft.com/office/powerpoint/2010/main" val="281237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Hausdorff</a:t>
            </a:r>
            <a:r>
              <a:rPr lang="en-US" baseline="0" dirty="0" smtClean="0"/>
              <a:t> distance: for each vertex in A, work out the closest vertex in B. Select the largest of these distances.</a:t>
            </a:r>
          </a:p>
          <a:p>
            <a:endParaRPr lang="en-US" baseline="0" dirty="0" smtClean="0"/>
          </a:p>
          <a:p>
            <a:r>
              <a:rPr lang="en-US" baseline="0" dirty="0" smtClean="0"/>
              <a:t>Cases are </a:t>
            </a:r>
            <a:r>
              <a:rPr lang="en-US" baseline="0" smtClean="0"/>
              <a:t>from East Village.</a:t>
            </a:r>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66745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Silhouette analysis derives from the validation of data clustering solutions; Kaufman and </a:t>
            </a:r>
            <a:r>
              <a:rPr lang="en-US" sz="1200" kern="1200" dirty="0" err="1" smtClean="0">
                <a:solidFill>
                  <a:schemeClr val="tx1"/>
                </a:solidFill>
                <a:effectLst/>
                <a:latin typeface="+mn-lt"/>
                <a:ea typeface="+mn-ea"/>
                <a:cs typeface="+mn-cs"/>
              </a:rPr>
              <a:t>Rousseeuw</a:t>
            </a:r>
            <a:r>
              <a:rPr lang="en-US" sz="1200" kern="1200" dirty="0" smtClean="0">
                <a:solidFill>
                  <a:schemeClr val="tx1"/>
                </a:solidFill>
                <a:effectLst/>
                <a:latin typeface="+mn-lt"/>
                <a:ea typeface="+mn-ea"/>
                <a:cs typeface="+mn-cs"/>
              </a:rPr>
              <a:t> (1990) present a heuristic for the interpretation of silhouette values aggregated by cluster in which values &gt; 0.70 are considered to be clusters with strong structures, &gt; 0.50 reasonable structures, &gt; 0.25 weak and possibly artificial structures, and lower values representing no substantive structure. We interpret silhouette values for New York neighborhoods as an indicator of the cohesiveness of volunteered neighborhood drawings, in which values approaching 1 are neighborhoods for which there is relative consensus over where the neighborhood lies (compactness), and limited competition for space with surrounding neighborhoods (separation). Values approaching -1 suggests that there is limited consensus over where a given neighborhood lies, and that drawings comprising that neighborhood tend to fit better with other nearby neighborhoods. Finally, values around 0, suggest that there may be a lack of consensus about where a given neighborhood lies, but that other neighborhoods do not offer any better a fit for individual neighborhood drawings.</a:t>
            </a:r>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13</a:t>
            </a:fld>
            <a:endParaRPr lang="en-US"/>
          </a:p>
        </p:txBody>
      </p:sp>
    </p:spTree>
    <p:extLst>
      <p:ext uri="{BB962C8B-B14F-4D97-AF65-F5344CB8AC3E}">
        <p14:creationId xmlns:p14="http://schemas.microsoft.com/office/powerpoint/2010/main" val="310467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Thus each drawing is effectively a distinct uniform spatial filter.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Property of neighborhood density surface is that the cells sum to n.</a:t>
            </a:r>
          </a:p>
          <a:p>
            <a:endParaRPr lang="en-US" dirty="0" smtClean="0"/>
          </a:p>
          <a:p>
            <a:r>
              <a:rPr lang="en-US" sz="1200" kern="1200" dirty="0" smtClean="0">
                <a:solidFill>
                  <a:schemeClr val="tx1"/>
                </a:solidFill>
                <a:effectLst/>
                <a:latin typeface="+mn-lt"/>
                <a:ea typeface="+mn-ea"/>
                <a:cs typeface="+mn-cs"/>
              </a:rPr>
              <a:t>The entropy score can be interpreted as a measure of uncertainty (values range from 0 to 1) in which entropy is maximized (values approaching 1) when the share of density in a given cell is evenly split among two or more neighborhoods and hence the cell cannot be classified with any certainty as best representing any particular neighborhood. Conversely, when entropy is minimized (values approaching 0), a single neighborhood contributes all or most of the total density. In this way, we view entropy as representing how contested a given cell is in term of neighborhood identity. </a:t>
            </a:r>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14</a:t>
            </a:fld>
            <a:endParaRPr lang="en-US"/>
          </a:p>
        </p:txBody>
      </p:sp>
    </p:spTree>
    <p:extLst>
      <p:ext uri="{BB962C8B-B14F-4D97-AF65-F5344CB8AC3E}">
        <p14:creationId xmlns:p14="http://schemas.microsoft.com/office/powerpoint/2010/main" val="331267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Centroids</a:t>
            </a:r>
            <a:r>
              <a:rPr lang="en-US" baseline="0" dirty="0" smtClean="0"/>
              <a:t> and </a:t>
            </a:r>
            <a:r>
              <a:rPr lang="en-US" baseline="0" dirty="0" err="1" smtClean="0"/>
              <a:t>Hausdorff</a:t>
            </a:r>
            <a:r>
              <a:rPr lang="en-US" baseline="0" dirty="0" smtClean="0"/>
              <a:t> distances are highly correlated, jacquard is similar but distinct and has a different profile.</a:t>
            </a:r>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17</a:t>
            </a:fld>
            <a:endParaRPr lang="en-US"/>
          </a:p>
        </p:txBody>
      </p:sp>
    </p:spTree>
    <p:extLst>
      <p:ext uri="{BB962C8B-B14F-4D97-AF65-F5344CB8AC3E}">
        <p14:creationId xmlns:p14="http://schemas.microsoft.com/office/powerpoint/2010/main" val="33091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Centroids</a:t>
            </a:r>
          </a:p>
          <a:p>
            <a:r>
              <a:rPr lang="en-US" dirty="0" smtClean="0"/>
              <a:t>For every additional 1km2 dissimilarity</a:t>
            </a:r>
            <a:r>
              <a:rPr lang="en-US" baseline="0" dirty="0" smtClean="0"/>
              <a:t> increases by 107.9m. (reasonably large effect).</a:t>
            </a:r>
          </a:p>
          <a:p>
            <a:r>
              <a:rPr lang="en-US" baseline="0" dirty="0" smtClean="0"/>
              <a:t>For every additional drawing, dissimilarity decreases by 0.43m. (reasonably large effect).</a:t>
            </a:r>
          </a:p>
          <a:p>
            <a:r>
              <a:rPr lang="en-US" baseline="0" dirty="0" smtClean="0"/>
              <a:t>R-Squared is 0.321</a:t>
            </a:r>
          </a:p>
          <a:p>
            <a:endParaRPr lang="en-US" baseline="0" dirty="0" smtClean="0"/>
          </a:p>
          <a:p>
            <a:r>
              <a:rPr lang="en-US" baseline="0" dirty="0" smtClean="0"/>
              <a:t>Jacquard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every additional drawing, dissimilarity decreases by 0.0003. (small effect).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every additional 1km2 dissimilarity</a:t>
            </a:r>
            <a:r>
              <a:rPr lang="en-US" baseline="0" dirty="0" smtClean="0"/>
              <a:t> increases by 0.0147. (small effect).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R-square is 0.148. Effects are similar given the ranges of variables in question.</a:t>
            </a:r>
          </a:p>
          <a:p>
            <a:endParaRPr lang="en-US" baseline="0" dirty="0" smtClean="0"/>
          </a:p>
          <a:p>
            <a:r>
              <a:rPr lang="en-US" dirty="0" err="1" smtClean="0"/>
              <a:t>Hausdorff</a:t>
            </a:r>
            <a:endParaRPr lang="en-US" dirty="0" smtClean="0"/>
          </a:p>
          <a:p>
            <a:r>
              <a:rPr lang="en-US" dirty="0" smtClean="0"/>
              <a:t>For every additional 1km2 dissimilarity</a:t>
            </a:r>
            <a:r>
              <a:rPr lang="en-US" baseline="0" dirty="0" smtClean="0"/>
              <a:t> increases by 212.7m. (reasonably large effect).</a:t>
            </a:r>
          </a:p>
          <a:p>
            <a:r>
              <a:rPr lang="en-US" baseline="0" dirty="0" smtClean="0"/>
              <a:t>For every additional drawing, dissimilarity decreases by 0.53m. (reasonably large effect).</a:t>
            </a:r>
          </a:p>
          <a:p>
            <a:r>
              <a:rPr lang="en-US" baseline="0" dirty="0" smtClean="0"/>
              <a:t>R-Squared is 0.584</a:t>
            </a:r>
          </a:p>
          <a:p>
            <a:endParaRPr lang="en-US" baseline="0" dirty="0" smtClean="0"/>
          </a:p>
          <a:p>
            <a:r>
              <a:rPr lang="en-US" baseline="0" dirty="0" smtClean="0"/>
              <a:t>Jacquard least influenced by geometric properties of the drawings, </a:t>
            </a:r>
            <a:r>
              <a:rPr lang="en-US" baseline="0" dirty="0" err="1" smtClean="0"/>
              <a:t>Hausdorff</a:t>
            </a:r>
            <a:r>
              <a:rPr lang="en-US" baseline="0" dirty="0" smtClean="0"/>
              <a:t> the most. – normalizing the distance measures in some way to allow comparison?</a:t>
            </a:r>
          </a:p>
        </p:txBody>
      </p:sp>
      <p:sp>
        <p:nvSpPr>
          <p:cNvPr id="4" name="Slide Number Placeholder 3"/>
          <p:cNvSpPr>
            <a:spLocks noGrp="1"/>
          </p:cNvSpPr>
          <p:nvPr>
            <p:ph type="sldNum" sz="quarter" idx="10"/>
          </p:nvPr>
        </p:nvSpPr>
        <p:spPr/>
        <p:txBody>
          <a:bodyPr/>
          <a:lstStyle/>
          <a:p>
            <a:fld id="{25D6C5E0-A462-43A9-967D-5BED0EC71AF4}" type="slidenum">
              <a:rPr lang="en-US" smtClean="0"/>
              <a:t>18</a:t>
            </a:fld>
            <a:endParaRPr lang="en-US"/>
          </a:p>
        </p:txBody>
      </p:sp>
    </p:spTree>
    <p:extLst>
      <p:ext uri="{BB962C8B-B14F-4D97-AF65-F5344CB8AC3E}">
        <p14:creationId xmlns:p14="http://schemas.microsoft.com/office/powerpoint/2010/main" val="2291158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interpret silhouette values for New York neighborhoods as an indicator of the cohesiveness of volunteered neighborhood drawings, in which values approaching 1 are neighborhoods for which there is relative consensus over where the neighborhood lies (compactness), and limited competition for space with surrounding neighborhoods (separation). Values approaching -1 suggests that there is limited consensus over where a given neighborhood lies, and that drawings comprising that neighborhood tend to fit better with other nearby neighborhoods. Finally, values around 0, suggest that there may be a lack of consensus about where a given neighborhood lies, but that other neighborhoods do not offer any better a fit for individual neighborhood drawings.</a:t>
            </a:r>
            <a:endParaRPr lang="en-US" dirty="0" smtClean="0"/>
          </a:p>
          <a:p>
            <a:endParaRPr lang="en-US" dirty="0" smtClean="0"/>
          </a:p>
          <a:p>
            <a:r>
              <a:rPr lang="en-US" dirty="0" smtClean="0"/>
              <a:t>Some suggestion across all measures that Brooklyn neighborhoods are</a:t>
            </a:r>
            <a:r>
              <a:rPr lang="en-US" baseline="0" dirty="0" smtClean="0"/>
              <a:t> the most cohesive on average, and that Bronx and Staten Island neighborhoods are less cohesive or well defined.</a:t>
            </a:r>
            <a:endParaRPr lang="en-US" dirty="0"/>
          </a:p>
        </p:txBody>
      </p:sp>
      <p:sp>
        <p:nvSpPr>
          <p:cNvPr id="4" name="Slide Number Placeholder 3"/>
          <p:cNvSpPr>
            <a:spLocks noGrp="1"/>
          </p:cNvSpPr>
          <p:nvPr>
            <p:ph type="sldNum" sz="quarter" idx="10"/>
          </p:nvPr>
        </p:nvSpPr>
        <p:spPr/>
        <p:txBody>
          <a:bodyPr/>
          <a:lstStyle/>
          <a:p>
            <a:fld id="{25D6C5E0-A462-43A9-967D-5BED0EC71AF4}" type="slidenum">
              <a:rPr lang="en-US" smtClean="0"/>
              <a:t>19</a:t>
            </a:fld>
            <a:endParaRPr lang="en-US"/>
          </a:p>
        </p:txBody>
      </p:sp>
    </p:spTree>
    <p:extLst>
      <p:ext uri="{BB962C8B-B14F-4D97-AF65-F5344CB8AC3E}">
        <p14:creationId xmlns:p14="http://schemas.microsoft.com/office/powerpoint/2010/main" val="1164840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2130425"/>
            <a:ext cx="8343900" cy="1470025"/>
          </a:xfrm>
        </p:spPr>
        <p:txBody>
          <a:bodyPr>
            <a:normAutofit/>
          </a:bodyPr>
          <a:lstStyle>
            <a:lvl1pPr algn="l">
              <a:defRPr sz="2400">
                <a:solidFill>
                  <a:srgbClr val="000000"/>
                </a:solidFill>
                <a:latin typeface="Arial Black"/>
                <a:cs typeface="Arial Black"/>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3886200"/>
            <a:ext cx="8343900" cy="1587500"/>
          </a:xfrm>
          <a:prstGeom prst="rect">
            <a:avLst/>
          </a:prstGeom>
        </p:spPr>
        <p:txBody>
          <a:bodyPr>
            <a:normAutofit/>
          </a:bodyPr>
          <a:lstStyle>
            <a:lvl1pPr marL="0" indent="0" algn="l">
              <a:buNone/>
              <a:defRPr sz="22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377172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2130425"/>
            <a:ext cx="8343900" cy="1470025"/>
          </a:xfrm>
        </p:spPr>
        <p:txBody>
          <a:bodyPr>
            <a:normAutofit/>
          </a:bodyPr>
          <a:lstStyle>
            <a:lvl1pPr algn="l">
              <a:defRPr sz="2400">
                <a:solidFill>
                  <a:srgbClr val="000000"/>
                </a:solidFill>
                <a:latin typeface="Arial Black"/>
                <a:cs typeface="Arial Black"/>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3886200"/>
            <a:ext cx="8343900" cy="1587500"/>
          </a:xfrm>
          <a:prstGeom prst="rect">
            <a:avLst/>
          </a:prstGeom>
        </p:spPr>
        <p:txBody>
          <a:bodyPr>
            <a:normAutofit/>
          </a:bodyPr>
          <a:lstStyle>
            <a:lvl1pPr marL="0" indent="0" algn="l">
              <a:buNone/>
              <a:defRPr sz="22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6200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4700">
                <a:solidFill>
                  <a:srgbClr val="000000"/>
                </a:solidFill>
                <a:latin typeface="Arial Black"/>
                <a:cs typeface="Arial Black"/>
              </a:defRPr>
            </a:lvl1pPr>
          </a:lstStyle>
          <a:p>
            <a:r>
              <a:rPr lang="en-GB" dirty="0" smtClean="0"/>
              <a:t>Click to add title</a:t>
            </a:r>
            <a:endParaRPr lang="en-US" dirty="0"/>
          </a:p>
        </p:txBody>
      </p:sp>
      <p:sp>
        <p:nvSpPr>
          <p:cNvPr id="3" name="Content Placeholder 2"/>
          <p:cNvSpPr>
            <a:spLocks noGrp="1"/>
          </p:cNvSpPr>
          <p:nvPr>
            <p:ph idx="1"/>
          </p:nvPr>
        </p:nvSpPr>
        <p:spPr>
          <a:xfrm>
            <a:off x="342900" y="1600201"/>
            <a:ext cx="8343900" cy="3880200"/>
          </a:xfrm>
          <a:prstGeom prst="rect">
            <a:avLst/>
          </a:prstGeom>
        </p:spPr>
        <p:txBody>
          <a:bodyPr>
            <a:normAutofit/>
          </a:bodyPr>
          <a:lstStyle>
            <a:lvl1pPr>
              <a:defRPr sz="2200">
                <a:solidFill>
                  <a:srgbClr val="000000"/>
                </a:solidFill>
                <a:latin typeface="+mj-lt"/>
              </a:defRPr>
            </a:lvl1pPr>
            <a:lvl2pPr>
              <a:defRPr sz="1800">
                <a:solidFill>
                  <a:srgbClr val="000000"/>
                </a:solidFill>
                <a:latin typeface="+mj-lt"/>
              </a:defRPr>
            </a:lvl2pPr>
            <a:lvl3pPr>
              <a:defRPr sz="1800">
                <a:solidFill>
                  <a:srgbClr val="000000"/>
                </a:solidFill>
                <a:latin typeface="+mj-lt"/>
              </a:defRPr>
            </a:lvl3pPr>
            <a:lvl4pPr>
              <a:defRPr sz="1800">
                <a:solidFill>
                  <a:srgbClr val="000000"/>
                </a:solidFill>
                <a:latin typeface="+mj-lt"/>
              </a:defRPr>
            </a:lvl4pPr>
            <a:lvl5pPr>
              <a:defRPr sz="1800">
                <a:solidFill>
                  <a:srgbClr val="000000"/>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5749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0" y="4178300"/>
            <a:ext cx="8343900" cy="1302101"/>
          </a:xfrm>
        </p:spPr>
        <p:txBody>
          <a:bodyPr anchor="t"/>
          <a:lstStyle>
            <a:lvl1pPr algn="l">
              <a:defRPr sz="4700" b="1" cap="all">
                <a:solidFill>
                  <a:srgbClr val="0000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2900" y="2678113"/>
            <a:ext cx="8343900" cy="1500187"/>
          </a:xfrm>
          <a:prstGeom prst="rect">
            <a:avLst/>
          </a:prstGeom>
        </p:spPr>
        <p:txBody>
          <a:bodyPr anchor="b"/>
          <a:lstStyle>
            <a:lvl1pPr marL="0" indent="0">
              <a:buNone/>
              <a:defRPr sz="22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17363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0000"/>
                </a:solidFill>
              </a:defRPr>
            </a:lvl1pPr>
          </a:lstStyle>
          <a:p>
            <a:r>
              <a:rPr lang="en-GB" dirty="0" smtClean="0"/>
              <a:t>Click to add title</a:t>
            </a:r>
            <a:endParaRPr lang="en-US" dirty="0"/>
          </a:p>
        </p:txBody>
      </p:sp>
      <p:sp>
        <p:nvSpPr>
          <p:cNvPr id="3" name="Content Placeholder 2"/>
          <p:cNvSpPr>
            <a:spLocks noGrp="1"/>
          </p:cNvSpPr>
          <p:nvPr>
            <p:ph sz="half" idx="1"/>
          </p:nvPr>
        </p:nvSpPr>
        <p:spPr>
          <a:xfrm>
            <a:off x="342900" y="1600201"/>
            <a:ext cx="4038600" cy="38802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1"/>
            <a:ext cx="4038600" cy="38802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2640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900" y="1600201"/>
            <a:ext cx="4154488" cy="574674"/>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42900" y="2174875"/>
            <a:ext cx="4154488" cy="3324225"/>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600201"/>
            <a:ext cx="4041775" cy="574674"/>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324225"/>
          </a:xfrm>
          <a:prstGeom prst="rect">
            <a:avLst/>
          </a:prstGeo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hasCustomPrompt="1"/>
          </p:nvPr>
        </p:nvSpPr>
        <p:spPr>
          <a:xfrm>
            <a:off x="342900" y="274638"/>
            <a:ext cx="6070600" cy="1143000"/>
          </a:xfrm>
        </p:spPr>
        <p:txBody>
          <a:bodyPr/>
          <a:lstStyle>
            <a:lvl1pPr>
              <a:defRPr>
                <a:solidFill>
                  <a:srgbClr val="000000"/>
                </a:solidFill>
              </a:defRPr>
            </a:lvl1pPr>
          </a:lstStyle>
          <a:p>
            <a:r>
              <a:rPr lang="en-GB" dirty="0" smtClean="0"/>
              <a:t>Click to add title</a:t>
            </a:r>
            <a:endParaRPr lang="en-US" dirty="0"/>
          </a:p>
        </p:txBody>
      </p:sp>
    </p:spTree>
    <p:extLst>
      <p:ext uri="{BB962C8B-B14F-4D97-AF65-F5344CB8AC3E}">
        <p14:creationId xmlns:p14="http://schemas.microsoft.com/office/powerpoint/2010/main" val="3865324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42900" y="274638"/>
            <a:ext cx="6070600" cy="1143000"/>
          </a:xfrm>
        </p:spPr>
        <p:txBody>
          <a:bodyPr/>
          <a:lstStyle>
            <a:lvl1pPr>
              <a:defRPr>
                <a:solidFill>
                  <a:srgbClr val="000000"/>
                </a:solidFill>
              </a:defRPr>
            </a:lvl1pPr>
          </a:lstStyle>
          <a:p>
            <a:r>
              <a:rPr lang="en-GB" dirty="0" smtClean="0"/>
              <a:t>Click to add title</a:t>
            </a:r>
            <a:endParaRPr lang="en-US" dirty="0"/>
          </a:p>
        </p:txBody>
      </p:sp>
    </p:spTree>
    <p:extLst>
      <p:ext uri="{BB962C8B-B14F-4D97-AF65-F5344CB8AC3E}">
        <p14:creationId xmlns:p14="http://schemas.microsoft.com/office/powerpoint/2010/main" val="1043441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562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1598621"/>
            <a:ext cx="3122613" cy="750878"/>
          </a:xfrm>
        </p:spPr>
        <p:txBody>
          <a:bodyPr anchor="b"/>
          <a:lstStyle>
            <a:lvl1pPr algn="l">
              <a:defRPr sz="2400" b="1">
                <a:solidFill>
                  <a:srgbClr val="000000"/>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5513" y="1600201"/>
            <a:ext cx="5221287" cy="3886215"/>
          </a:xfrm>
          <a:prstGeom prst="rect">
            <a:avLst/>
          </a:prstGeom>
        </p:spPr>
        <p:txBody>
          <a:bodyPr/>
          <a:lstStyle>
            <a:lvl1pPr>
              <a:defRPr sz="2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351079"/>
            <a:ext cx="3122613" cy="3135337"/>
          </a:xfrm>
          <a:prstGeom prst="rect">
            <a:avLst/>
          </a:prstGeom>
        </p:spPr>
        <p:txBody>
          <a:bodyPr/>
          <a:lstStyle>
            <a:lvl1pPr marL="0" indent="0">
              <a:buNone/>
              <a:defRPr sz="22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3994606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14900"/>
            <a:ext cx="5486400" cy="566738"/>
          </a:xfrm>
        </p:spPr>
        <p:txBody>
          <a:bodyPr anchor="b"/>
          <a:lstStyle>
            <a:lvl1pPr algn="l">
              <a:defRPr sz="2000" b="1">
                <a:solidFill>
                  <a:srgbClr val="000000"/>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600200"/>
            <a:ext cx="5486400" cy="3314700"/>
          </a:xfrm>
          <a:prstGeom prst="rect">
            <a:avLst/>
          </a:prstGeom>
        </p:spPr>
        <p:txBody>
          <a:bodyPr/>
          <a:lstStyle>
            <a:lvl1pPr marL="0" indent="0">
              <a:buNone/>
              <a:defRPr sz="2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338107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4700">
                <a:solidFill>
                  <a:srgbClr val="000000"/>
                </a:solidFill>
                <a:latin typeface="Arial Black"/>
                <a:cs typeface="Arial Black"/>
              </a:defRPr>
            </a:lvl1pPr>
          </a:lstStyle>
          <a:p>
            <a:r>
              <a:rPr lang="en-GB" dirty="0" smtClean="0"/>
              <a:t>Click to add title</a:t>
            </a:r>
            <a:endParaRPr lang="en-US" dirty="0"/>
          </a:p>
        </p:txBody>
      </p:sp>
      <p:sp>
        <p:nvSpPr>
          <p:cNvPr id="3" name="Content Placeholder 2"/>
          <p:cNvSpPr>
            <a:spLocks noGrp="1"/>
          </p:cNvSpPr>
          <p:nvPr>
            <p:ph idx="1"/>
          </p:nvPr>
        </p:nvSpPr>
        <p:spPr>
          <a:xfrm>
            <a:off x="342900" y="1600201"/>
            <a:ext cx="8343900" cy="3880200"/>
          </a:xfrm>
          <a:prstGeom prst="rect">
            <a:avLst/>
          </a:prstGeom>
        </p:spPr>
        <p:txBody>
          <a:bodyPr>
            <a:normAutofit/>
          </a:bodyPr>
          <a:lstStyle>
            <a:lvl1pPr>
              <a:defRPr sz="2200">
                <a:solidFill>
                  <a:srgbClr val="000000"/>
                </a:solidFill>
                <a:latin typeface="+mj-lt"/>
              </a:defRPr>
            </a:lvl1pPr>
            <a:lvl2pPr>
              <a:defRPr sz="1800">
                <a:solidFill>
                  <a:srgbClr val="000000"/>
                </a:solidFill>
                <a:latin typeface="+mj-lt"/>
              </a:defRPr>
            </a:lvl2pPr>
            <a:lvl3pPr>
              <a:defRPr sz="1800">
                <a:solidFill>
                  <a:srgbClr val="000000"/>
                </a:solidFill>
                <a:latin typeface="+mj-lt"/>
              </a:defRPr>
            </a:lvl3pPr>
            <a:lvl4pPr>
              <a:defRPr sz="1800">
                <a:solidFill>
                  <a:srgbClr val="000000"/>
                </a:solidFill>
                <a:latin typeface="+mj-lt"/>
              </a:defRPr>
            </a:lvl4pPr>
            <a:lvl5pPr>
              <a:defRPr sz="1800">
                <a:solidFill>
                  <a:srgbClr val="000000"/>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142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0" y="4178300"/>
            <a:ext cx="8343900" cy="1302101"/>
          </a:xfrm>
        </p:spPr>
        <p:txBody>
          <a:bodyPr anchor="t"/>
          <a:lstStyle>
            <a:lvl1pPr algn="l">
              <a:defRPr sz="4700" b="1" cap="all">
                <a:solidFill>
                  <a:srgbClr val="0000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2900" y="2678113"/>
            <a:ext cx="8343900" cy="1500187"/>
          </a:xfrm>
          <a:prstGeom prst="rect">
            <a:avLst/>
          </a:prstGeom>
        </p:spPr>
        <p:txBody>
          <a:bodyPr anchor="b"/>
          <a:lstStyle>
            <a:lvl1pPr marL="0" indent="0">
              <a:buNone/>
              <a:defRPr sz="22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146216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0000"/>
                </a:solidFill>
              </a:defRPr>
            </a:lvl1pPr>
          </a:lstStyle>
          <a:p>
            <a:r>
              <a:rPr lang="en-GB" dirty="0" smtClean="0"/>
              <a:t>Click to add title</a:t>
            </a:r>
            <a:endParaRPr lang="en-US" dirty="0"/>
          </a:p>
        </p:txBody>
      </p:sp>
      <p:sp>
        <p:nvSpPr>
          <p:cNvPr id="3" name="Content Placeholder 2"/>
          <p:cNvSpPr>
            <a:spLocks noGrp="1"/>
          </p:cNvSpPr>
          <p:nvPr>
            <p:ph sz="half" idx="1"/>
          </p:nvPr>
        </p:nvSpPr>
        <p:spPr>
          <a:xfrm>
            <a:off x="342900" y="1600201"/>
            <a:ext cx="4038600" cy="38802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1"/>
            <a:ext cx="4038600" cy="38802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358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900" y="1600201"/>
            <a:ext cx="4154488" cy="574674"/>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174875"/>
            <a:ext cx="4154488" cy="3324225"/>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600201"/>
            <a:ext cx="4041775" cy="574674"/>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324225"/>
          </a:xfrm>
          <a:prstGeom prst="rect">
            <a:avLst/>
          </a:prstGeo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hasCustomPrompt="1"/>
          </p:nvPr>
        </p:nvSpPr>
        <p:spPr>
          <a:xfrm>
            <a:off x="342900" y="274638"/>
            <a:ext cx="6070600" cy="1143000"/>
          </a:xfrm>
        </p:spPr>
        <p:txBody>
          <a:bodyPr/>
          <a:lstStyle>
            <a:lvl1pPr>
              <a:defRPr>
                <a:solidFill>
                  <a:srgbClr val="000000"/>
                </a:solidFill>
              </a:defRPr>
            </a:lvl1pPr>
          </a:lstStyle>
          <a:p>
            <a:r>
              <a:rPr lang="en-GB" dirty="0" smtClean="0"/>
              <a:t>Click to add title</a:t>
            </a:r>
            <a:endParaRPr lang="en-US" dirty="0"/>
          </a:p>
        </p:txBody>
      </p:sp>
    </p:spTree>
    <p:extLst>
      <p:ext uri="{BB962C8B-B14F-4D97-AF65-F5344CB8AC3E}">
        <p14:creationId xmlns:p14="http://schemas.microsoft.com/office/powerpoint/2010/main" val="236927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42900" y="274638"/>
            <a:ext cx="6070600" cy="1143000"/>
          </a:xfrm>
        </p:spPr>
        <p:txBody>
          <a:bodyPr/>
          <a:lstStyle>
            <a:lvl1pPr>
              <a:defRPr>
                <a:solidFill>
                  <a:srgbClr val="000000"/>
                </a:solidFill>
              </a:defRPr>
            </a:lvl1pPr>
          </a:lstStyle>
          <a:p>
            <a:r>
              <a:rPr lang="en-GB" dirty="0" smtClean="0"/>
              <a:t>Click to add title</a:t>
            </a:r>
            <a:endParaRPr lang="en-US" dirty="0"/>
          </a:p>
        </p:txBody>
      </p:sp>
    </p:spTree>
    <p:extLst>
      <p:ext uri="{BB962C8B-B14F-4D97-AF65-F5344CB8AC3E}">
        <p14:creationId xmlns:p14="http://schemas.microsoft.com/office/powerpoint/2010/main" val="43038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46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1598621"/>
            <a:ext cx="3122613" cy="750878"/>
          </a:xfrm>
        </p:spPr>
        <p:txBody>
          <a:bodyPr anchor="b"/>
          <a:lstStyle>
            <a:lvl1pPr algn="l">
              <a:defRPr sz="2400" b="1">
                <a:solidFill>
                  <a:srgbClr val="000000"/>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5513" y="1600201"/>
            <a:ext cx="5221287" cy="3886215"/>
          </a:xfrm>
          <a:prstGeom prst="rect">
            <a:avLst/>
          </a:prstGeom>
        </p:spPr>
        <p:txBody>
          <a:bodyPr/>
          <a:lstStyle>
            <a:lvl1pPr>
              <a:defRPr sz="2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351079"/>
            <a:ext cx="3122613" cy="3135337"/>
          </a:xfrm>
          <a:prstGeom prst="rect">
            <a:avLst/>
          </a:prstGeom>
        </p:spPr>
        <p:txBody>
          <a:bodyPr/>
          <a:lstStyle>
            <a:lvl1pPr marL="0" indent="0">
              <a:buNone/>
              <a:defRPr sz="22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1972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14900"/>
            <a:ext cx="5486400" cy="566738"/>
          </a:xfrm>
        </p:spPr>
        <p:txBody>
          <a:bodyPr anchor="b"/>
          <a:lstStyle>
            <a:lvl1pPr algn="l">
              <a:defRPr sz="2000" b="1">
                <a:solidFill>
                  <a:srgbClr val="000000"/>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600200"/>
            <a:ext cx="5486400" cy="3314700"/>
          </a:xfrm>
          <a:prstGeom prst="rect">
            <a:avLst/>
          </a:prstGeom>
        </p:spPr>
        <p:txBody>
          <a:bodyPr/>
          <a:lstStyle>
            <a:lvl1pPr marL="0" indent="0">
              <a:buNone/>
              <a:defRPr sz="2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437324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jp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Powerpoint slide backgrounds_v6-5.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9144000" cy="6868732"/>
          </a:xfrm>
          <a:prstGeom prst="rect">
            <a:avLst/>
          </a:prstGeom>
        </p:spPr>
      </p:pic>
      <p:sp>
        <p:nvSpPr>
          <p:cNvPr id="2" name="Title Placeholder 1"/>
          <p:cNvSpPr>
            <a:spLocks noGrp="1"/>
          </p:cNvSpPr>
          <p:nvPr>
            <p:ph type="title"/>
          </p:nvPr>
        </p:nvSpPr>
        <p:spPr>
          <a:xfrm>
            <a:off x="342900" y="274638"/>
            <a:ext cx="6070600" cy="1143000"/>
          </a:xfrm>
          <a:prstGeom prst="rect">
            <a:avLst/>
          </a:prstGeom>
        </p:spPr>
        <p:txBody>
          <a:bodyPr vert="horz" lIns="91440" tIns="45720" rIns="91440" bIns="45720" rtlCol="0" anchor="ctr">
            <a:noAutofit/>
          </a:bodyPr>
          <a:lstStyle/>
          <a:p>
            <a:r>
              <a:rPr lang="en-GB" dirty="0" smtClean="0"/>
              <a:t>Click to add title</a:t>
            </a:r>
            <a:endParaRPr lang="en-US" dirty="0"/>
          </a:p>
        </p:txBody>
      </p:sp>
    </p:spTree>
    <p:extLst>
      <p:ext uri="{BB962C8B-B14F-4D97-AF65-F5344CB8AC3E}">
        <p14:creationId xmlns:p14="http://schemas.microsoft.com/office/powerpoint/2010/main" val="537733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4700" kern="1200" baseline="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Powerpoint slide backgrounds_v6-5.jp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68732"/>
          </a:xfrm>
          <a:prstGeom prst="rect">
            <a:avLst/>
          </a:prstGeom>
        </p:spPr>
      </p:pic>
      <p:sp>
        <p:nvSpPr>
          <p:cNvPr id="2" name="Title Placeholder 1"/>
          <p:cNvSpPr>
            <a:spLocks noGrp="1"/>
          </p:cNvSpPr>
          <p:nvPr>
            <p:ph type="title"/>
          </p:nvPr>
        </p:nvSpPr>
        <p:spPr>
          <a:xfrm>
            <a:off x="342900" y="274638"/>
            <a:ext cx="6070600" cy="1143000"/>
          </a:xfrm>
          <a:prstGeom prst="rect">
            <a:avLst/>
          </a:prstGeom>
        </p:spPr>
        <p:txBody>
          <a:bodyPr vert="horz" lIns="91440" tIns="45720" rIns="91440" bIns="45720" rtlCol="0" anchor="ctr">
            <a:noAutofit/>
          </a:bodyPr>
          <a:lstStyle/>
          <a:p>
            <a:r>
              <a:rPr lang="en-GB" dirty="0" smtClean="0"/>
              <a:t>Click to add title</a:t>
            </a:r>
            <a:endParaRPr lang="en-US" dirty="0"/>
          </a:p>
        </p:txBody>
      </p:sp>
    </p:spTree>
    <p:extLst>
      <p:ext uri="{BB962C8B-B14F-4D97-AF65-F5344CB8AC3E}">
        <p14:creationId xmlns:p14="http://schemas.microsoft.com/office/powerpoint/2010/main" val="153295411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457200" rtl="0" eaLnBrk="1" latinLnBrk="0" hangingPunct="1">
        <a:spcBef>
          <a:spcPct val="0"/>
        </a:spcBef>
        <a:buNone/>
        <a:defRPr sz="4700" kern="1200" baseline="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DNAinfoData/Draw-Your-Neighborhoo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normAutofit fontScale="90000"/>
          </a:bodyPr>
          <a:lstStyle/>
          <a:p>
            <a:r>
              <a:rPr lang="en-US" dirty="0" smtClean="0"/>
              <a:t>Neighborhood Definition in New York City</a:t>
            </a:r>
            <a:endParaRPr lang="en-US" dirty="0"/>
          </a:p>
        </p:txBody>
      </p:sp>
      <p:sp>
        <p:nvSpPr>
          <p:cNvPr id="3" name="Content Placeholder 2"/>
          <p:cNvSpPr>
            <a:spLocks noGrp="1"/>
          </p:cNvSpPr>
          <p:nvPr>
            <p:ph idx="1"/>
          </p:nvPr>
        </p:nvSpPr>
        <p:spPr/>
        <p:txBody>
          <a:bodyPr/>
          <a:lstStyle/>
          <a:p>
            <a:pPr marL="0" indent="0">
              <a:buNone/>
            </a:pPr>
            <a:r>
              <a:rPr lang="en-US" dirty="0" smtClean="0"/>
              <a:t>Patterns of congruence in volunteered neighborhood drawings</a:t>
            </a:r>
          </a:p>
          <a:p>
            <a:pPr marL="0" indent="0">
              <a:buNone/>
            </a:pPr>
            <a:endParaRPr lang="en-US" dirty="0"/>
          </a:p>
          <a:p>
            <a:pPr marL="0" indent="0">
              <a:buNone/>
            </a:pPr>
            <a:r>
              <a:rPr lang="en-US" dirty="0" smtClean="0"/>
              <a:t>Daniel Lewis</a:t>
            </a:r>
          </a:p>
          <a:p>
            <a:pPr marL="0" indent="0">
              <a:buNone/>
            </a:pPr>
            <a:r>
              <a:rPr lang="en-US" dirty="0" err="1" smtClean="0"/>
              <a:t>Avigail</a:t>
            </a:r>
            <a:r>
              <a:rPr lang="en-US" dirty="0" smtClean="0"/>
              <a:t> </a:t>
            </a:r>
            <a:r>
              <a:rPr lang="en-US" dirty="0" err="1" smtClean="0"/>
              <a:t>Vantu</a:t>
            </a:r>
            <a:r>
              <a:rPr lang="en-US" dirty="0" smtClean="0"/>
              <a:t>, Hong </a:t>
            </a:r>
            <a:r>
              <a:rPr lang="en-US" dirty="0" err="1" smtClean="0"/>
              <a:t>Gao</a:t>
            </a:r>
            <a:r>
              <a:rPr lang="en-US" dirty="0" smtClean="0"/>
              <a:t>, Tom Kirchner. (NYU </a:t>
            </a:r>
            <a:r>
              <a:rPr lang="en-US" dirty="0" err="1" smtClean="0"/>
              <a:t>mHealth</a:t>
            </a:r>
            <a:r>
              <a:rPr lang="en-US" dirty="0" smtClean="0"/>
              <a:t>)</a:t>
            </a:r>
          </a:p>
          <a:p>
            <a:pPr marL="0" indent="0">
              <a:buNone/>
            </a:pPr>
            <a:endParaRPr lang="en-US" dirty="0"/>
          </a:p>
          <a:p>
            <a:pPr marL="0" indent="0">
              <a:buNone/>
            </a:pPr>
            <a:r>
              <a:rPr lang="en-US" dirty="0" smtClean="0"/>
              <a:t>NYU CUSP Research Review Meeting</a:t>
            </a:r>
          </a:p>
          <a:p>
            <a:pPr marL="0" indent="0">
              <a:buNone/>
            </a:pPr>
            <a:r>
              <a:rPr lang="en-US" dirty="0" smtClean="0"/>
              <a:t>25</a:t>
            </a:r>
            <a:r>
              <a:rPr lang="en-US" baseline="30000" dirty="0" smtClean="0"/>
              <a:t>th</a:t>
            </a:r>
            <a:r>
              <a:rPr lang="en-US" dirty="0" smtClean="0"/>
              <a:t> May, 2017.</a:t>
            </a:r>
            <a:endParaRPr lang="en-US" dirty="0"/>
          </a:p>
        </p:txBody>
      </p:sp>
      <p:sp>
        <p:nvSpPr>
          <p:cNvPr id="4" name="TextBox 3"/>
          <p:cNvSpPr txBox="1"/>
          <p:nvPr/>
        </p:nvSpPr>
        <p:spPr>
          <a:xfrm>
            <a:off x="355600" y="5689600"/>
            <a:ext cx="6057900" cy="400110"/>
          </a:xfrm>
          <a:prstGeom prst="rect">
            <a:avLst/>
          </a:prstGeom>
          <a:noFill/>
        </p:spPr>
        <p:txBody>
          <a:bodyPr wrap="square" rtlCol="0">
            <a:spAutoFit/>
          </a:bodyPr>
          <a:lstStyle/>
          <a:p>
            <a:r>
              <a:rPr lang="en-GB" sz="2000" dirty="0" smtClean="0">
                <a:solidFill>
                  <a:srgbClr val="000000"/>
                </a:solidFill>
                <a:latin typeface="Arial Black"/>
                <a:cs typeface="Arial Black"/>
              </a:rPr>
              <a:t>Improving health worldwide</a:t>
            </a:r>
            <a:endParaRPr lang="en-GB" sz="2000" dirty="0">
              <a:solidFill>
                <a:srgbClr val="000000"/>
              </a:solidFill>
              <a:latin typeface="Arial Black"/>
              <a:cs typeface="Arial Black"/>
            </a:endParaRPr>
          </a:p>
        </p:txBody>
      </p:sp>
      <p:sp>
        <p:nvSpPr>
          <p:cNvPr id="5" name="Rectangle 4"/>
          <p:cNvSpPr/>
          <p:nvPr/>
        </p:nvSpPr>
        <p:spPr>
          <a:xfrm>
            <a:off x="368300" y="6224201"/>
            <a:ext cx="6045200" cy="323165"/>
          </a:xfrm>
          <a:prstGeom prst="rect">
            <a:avLst/>
          </a:prstGeom>
        </p:spPr>
        <p:txBody>
          <a:bodyPr wrap="square">
            <a:spAutoFit/>
          </a:bodyPr>
          <a:lstStyle/>
          <a:p>
            <a:r>
              <a:rPr lang="en-GB" sz="1500" dirty="0" err="1" smtClean="0">
                <a:solidFill>
                  <a:srgbClr val="000000"/>
                </a:solidFill>
                <a:latin typeface="Arial Black"/>
                <a:cs typeface="Arial Black"/>
              </a:rPr>
              <a:t>www.lshtm.ac.uk</a:t>
            </a:r>
            <a:endParaRPr lang="en-GB" sz="1500" dirty="0" smtClean="0">
              <a:solidFill>
                <a:srgbClr val="000000"/>
              </a:solidFill>
              <a:latin typeface="Arial Black"/>
              <a:cs typeface="Arial Black"/>
            </a:endParaRPr>
          </a:p>
        </p:txBody>
      </p:sp>
    </p:spTree>
    <p:extLst>
      <p:ext uri="{BB962C8B-B14F-4D97-AF65-F5344CB8AC3E}">
        <p14:creationId xmlns:p14="http://schemas.microsoft.com/office/powerpoint/2010/main" val="2351009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sz="4600" dirty="0" smtClean="0"/>
              <a:t>Data: Maps (relationship)</a:t>
            </a:r>
            <a:endParaRPr lang="en-US" sz="4600" dirty="0"/>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6546" t="10065" r="7284" b="8674"/>
          <a:stretch/>
        </p:blipFill>
        <p:spPr>
          <a:xfrm>
            <a:off x="1428750" y="1236663"/>
            <a:ext cx="5734050" cy="5407325"/>
          </a:xfrm>
        </p:spPr>
      </p:pic>
    </p:spTree>
    <p:extLst>
      <p:ext uri="{BB962C8B-B14F-4D97-AF65-F5344CB8AC3E}">
        <p14:creationId xmlns:p14="http://schemas.microsoft.com/office/powerpoint/2010/main" val="261135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sz="4500" dirty="0" smtClean="0"/>
              <a:t>Methods: Dissimilarity</a:t>
            </a:r>
            <a:endParaRPr lang="en-US" sz="4500" dirty="0"/>
          </a:p>
        </p:txBody>
      </p:sp>
      <p:sp>
        <p:nvSpPr>
          <p:cNvPr id="3" name="Content Placeholder 2"/>
          <p:cNvSpPr>
            <a:spLocks noGrp="1"/>
          </p:cNvSpPr>
          <p:nvPr>
            <p:ph sz="half" idx="1"/>
          </p:nvPr>
        </p:nvSpPr>
        <p:spPr>
          <a:xfrm>
            <a:off x="342900" y="1600201"/>
            <a:ext cx="8343900" cy="3880200"/>
          </a:xfrm>
        </p:spPr>
        <p:txBody>
          <a:bodyPr/>
          <a:lstStyle/>
          <a:p>
            <a:r>
              <a:rPr lang="en-US" dirty="0" smtClean="0"/>
              <a:t>Median pairwise dissimilarity for each drawing within neighborhood.</a:t>
            </a:r>
          </a:p>
          <a:p>
            <a:pPr lvl="1"/>
            <a:r>
              <a:rPr lang="en-US" dirty="0" smtClean="0"/>
              <a:t>Centroid distance (Euclidean)</a:t>
            </a:r>
          </a:p>
          <a:p>
            <a:pPr lvl="1"/>
            <a:r>
              <a:rPr lang="en-US" dirty="0" err="1" smtClean="0"/>
              <a:t>Jaccard</a:t>
            </a:r>
            <a:r>
              <a:rPr lang="en-US" dirty="0" smtClean="0"/>
              <a:t> </a:t>
            </a:r>
            <a:r>
              <a:rPr lang="en-US" dirty="0" smtClean="0"/>
              <a:t>distance (1 – intersection over union)</a:t>
            </a:r>
          </a:p>
          <a:p>
            <a:pPr lvl="1"/>
            <a:r>
              <a:rPr lang="en-US" dirty="0" err="1" smtClean="0"/>
              <a:t>Hausdorff</a:t>
            </a:r>
            <a:r>
              <a:rPr lang="en-US" dirty="0" smtClean="0"/>
              <a:t> distance (vertex-based)</a:t>
            </a:r>
          </a:p>
          <a:p>
            <a:r>
              <a:rPr lang="en-US" dirty="0" smtClean="0"/>
              <a:t>Median dissimilarity gives summary for neighborhood</a:t>
            </a:r>
          </a:p>
          <a:p>
            <a:pPr lvl="1"/>
            <a:r>
              <a:rPr lang="en-US" dirty="0" smtClean="0"/>
              <a:t>Values closer to 0 imply similarity of neighborhood definition among drawings – measures cohesion.</a:t>
            </a:r>
          </a:p>
          <a:p>
            <a:r>
              <a:rPr lang="en-US" dirty="0" smtClean="0"/>
              <a:t>Descriptive – Ranking neighborhoods</a:t>
            </a:r>
          </a:p>
          <a:p>
            <a:r>
              <a:rPr lang="en-US" dirty="0" smtClean="0"/>
              <a:t>Analysis – OLS with drawing count, median area, median vertices.</a:t>
            </a:r>
          </a:p>
          <a:p>
            <a:r>
              <a:rPr lang="en-US" dirty="0" smtClean="0"/>
              <a:t>Spatial Analysis – Moran’s </a:t>
            </a:r>
            <a:r>
              <a:rPr lang="en-US" i="1" dirty="0" smtClean="0"/>
              <a:t>I</a:t>
            </a:r>
            <a:r>
              <a:rPr lang="en-US" dirty="0" smtClean="0"/>
              <a:t>, </a:t>
            </a:r>
            <a:r>
              <a:rPr lang="en-US" i="1" dirty="0" err="1" smtClean="0"/>
              <a:t>k</a:t>
            </a:r>
            <a:r>
              <a:rPr lang="en-US" dirty="0" err="1" smtClean="0"/>
              <a:t>nn</a:t>
            </a:r>
            <a:r>
              <a:rPr lang="en-US" dirty="0" smtClean="0"/>
              <a:t> weights, k = 1-5.</a:t>
            </a:r>
          </a:p>
        </p:txBody>
      </p:sp>
    </p:spTree>
    <p:extLst>
      <p:ext uri="{BB962C8B-B14F-4D97-AF65-F5344CB8AC3E}">
        <p14:creationId xmlns:p14="http://schemas.microsoft.com/office/powerpoint/2010/main" val="279331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Distances</a:t>
            </a:r>
            <a:endParaRPr lang="en-US" dirty="0"/>
          </a:p>
        </p:txBody>
      </p:sp>
      <p:pic>
        <p:nvPicPr>
          <p:cNvPr id="5"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8191" r="7716"/>
          <a:stretch/>
        </p:blipFill>
        <p:spPr>
          <a:xfrm>
            <a:off x="176211" y="2130813"/>
            <a:ext cx="8912668" cy="3532868"/>
          </a:xfrm>
        </p:spPr>
      </p:pic>
      <p:sp>
        <p:nvSpPr>
          <p:cNvPr id="6" name="Rectangle 5"/>
          <p:cNvSpPr/>
          <p:nvPr/>
        </p:nvSpPr>
        <p:spPr>
          <a:xfrm>
            <a:off x="6804056" y="4830675"/>
            <a:ext cx="739305" cy="276999"/>
          </a:xfrm>
          <a:prstGeom prst="rect">
            <a:avLst/>
          </a:prstGeom>
        </p:spPr>
        <p:txBody>
          <a:bodyPr wrap="none">
            <a:spAutoFit/>
          </a:bodyPr>
          <a:lstStyle/>
          <a:p>
            <a:r>
              <a:rPr lang="en-US" sz="1200" dirty="0">
                <a:solidFill>
                  <a:prstClr val="black"/>
                </a:solidFill>
              </a:rPr>
              <a:t>667.80m</a:t>
            </a:r>
          </a:p>
        </p:txBody>
      </p:sp>
      <p:sp>
        <p:nvSpPr>
          <p:cNvPr id="7" name="Freeform 6"/>
          <p:cNvSpPr/>
          <p:nvPr/>
        </p:nvSpPr>
        <p:spPr>
          <a:xfrm rot="21386217">
            <a:off x="7156580" y="3209731"/>
            <a:ext cx="337078" cy="1610016"/>
          </a:xfrm>
          <a:custGeom>
            <a:avLst/>
            <a:gdLst>
              <a:gd name="connsiteX0" fmla="*/ 0 w 449046"/>
              <a:gd name="connsiteY0" fmla="*/ 1436914 h 1436914"/>
              <a:gd name="connsiteX1" fmla="*/ 447870 w 449046"/>
              <a:gd name="connsiteY1" fmla="*/ 643812 h 1436914"/>
              <a:gd name="connsiteX2" fmla="*/ 139959 w 449046"/>
              <a:gd name="connsiteY2" fmla="*/ 0 h 1436914"/>
              <a:gd name="connsiteX3" fmla="*/ 139959 w 449046"/>
              <a:gd name="connsiteY3" fmla="*/ 0 h 1436914"/>
            </a:gdLst>
            <a:ahLst/>
            <a:cxnLst>
              <a:cxn ang="0">
                <a:pos x="connsiteX0" y="connsiteY0"/>
              </a:cxn>
              <a:cxn ang="0">
                <a:pos x="connsiteX1" y="connsiteY1"/>
              </a:cxn>
              <a:cxn ang="0">
                <a:pos x="connsiteX2" y="connsiteY2"/>
              </a:cxn>
              <a:cxn ang="0">
                <a:pos x="connsiteX3" y="connsiteY3"/>
              </a:cxn>
            </a:cxnLst>
            <a:rect l="l" t="t" r="r" b="b"/>
            <a:pathLst>
              <a:path w="449046" h="1436914">
                <a:moveTo>
                  <a:pt x="0" y="1436914"/>
                </a:moveTo>
                <a:cubicBezTo>
                  <a:pt x="212272" y="1160106"/>
                  <a:pt x="424544" y="883298"/>
                  <a:pt x="447870" y="643812"/>
                </a:cubicBezTo>
                <a:cubicBezTo>
                  <a:pt x="471197" y="404326"/>
                  <a:pt x="139959" y="0"/>
                  <a:pt x="139959" y="0"/>
                </a:cubicBezTo>
                <a:lnTo>
                  <a:pt x="139959" y="0"/>
                </a:ln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8" name="TextBox 7"/>
          <p:cNvSpPr txBox="1"/>
          <p:nvPr/>
        </p:nvSpPr>
        <p:spPr>
          <a:xfrm>
            <a:off x="3498980" y="4580691"/>
            <a:ext cx="1922106" cy="646331"/>
          </a:xfrm>
          <a:prstGeom prst="rect">
            <a:avLst/>
          </a:prstGeom>
          <a:noFill/>
        </p:spPr>
        <p:txBody>
          <a:bodyPr wrap="square" rtlCol="0">
            <a:spAutoFit/>
          </a:bodyPr>
          <a:lstStyle/>
          <a:p>
            <a:r>
              <a:rPr lang="en-US" sz="1200" dirty="0">
                <a:solidFill>
                  <a:prstClr val="black"/>
                </a:solidFill>
              </a:rPr>
              <a:t>Union = 1.86 </a:t>
            </a:r>
            <a:r>
              <a:rPr lang="en-US" sz="1200" dirty="0" smtClean="0">
                <a:solidFill>
                  <a:prstClr val="black"/>
                </a:solidFill>
              </a:rPr>
              <a:t>km</a:t>
            </a:r>
            <a:r>
              <a:rPr lang="en-US" sz="1200" baseline="30000" dirty="0" smtClean="0">
                <a:solidFill>
                  <a:prstClr val="black"/>
                </a:solidFill>
              </a:rPr>
              <a:t>2</a:t>
            </a:r>
            <a:endParaRPr lang="en-US" sz="1200" dirty="0" smtClean="0">
              <a:solidFill>
                <a:prstClr val="black"/>
              </a:solidFill>
            </a:endParaRPr>
          </a:p>
          <a:p>
            <a:r>
              <a:rPr lang="en-US" sz="1200" dirty="0" smtClean="0">
                <a:solidFill>
                  <a:prstClr val="black"/>
                </a:solidFill>
              </a:rPr>
              <a:t>Intersection = 1.10 km</a:t>
            </a:r>
            <a:r>
              <a:rPr lang="en-US" sz="1200" baseline="30000" dirty="0" smtClean="0">
                <a:solidFill>
                  <a:prstClr val="black"/>
                </a:solidFill>
              </a:rPr>
              <a:t>2</a:t>
            </a:r>
            <a:endParaRPr lang="en-US" sz="1200" dirty="0" smtClean="0">
              <a:solidFill>
                <a:prstClr val="black"/>
              </a:solidFill>
            </a:endParaRPr>
          </a:p>
          <a:p>
            <a:r>
              <a:rPr lang="en-US" sz="1200" dirty="0" smtClean="0">
                <a:solidFill>
                  <a:prstClr val="black"/>
                </a:solidFill>
              </a:rPr>
              <a:t>Jacquard Distance = 0.41</a:t>
            </a:r>
            <a:endParaRPr lang="en-US" sz="1200" dirty="0">
              <a:solidFill>
                <a:prstClr val="black"/>
              </a:solidFill>
            </a:endParaRPr>
          </a:p>
        </p:txBody>
      </p:sp>
      <p:sp>
        <p:nvSpPr>
          <p:cNvPr id="9" name="Rectangle 8"/>
          <p:cNvSpPr/>
          <p:nvPr/>
        </p:nvSpPr>
        <p:spPr>
          <a:xfrm>
            <a:off x="728638" y="4830675"/>
            <a:ext cx="739305" cy="276999"/>
          </a:xfrm>
          <a:prstGeom prst="rect">
            <a:avLst/>
          </a:prstGeom>
        </p:spPr>
        <p:txBody>
          <a:bodyPr wrap="none">
            <a:spAutoFit/>
          </a:bodyPr>
          <a:lstStyle/>
          <a:p>
            <a:r>
              <a:rPr lang="en-US" sz="1200" dirty="0">
                <a:solidFill>
                  <a:prstClr val="black"/>
                </a:solidFill>
              </a:rPr>
              <a:t>141.54m</a:t>
            </a:r>
          </a:p>
        </p:txBody>
      </p:sp>
      <p:sp>
        <p:nvSpPr>
          <p:cNvPr id="11" name="Freeform 10"/>
          <p:cNvSpPr/>
          <p:nvPr/>
        </p:nvSpPr>
        <p:spPr>
          <a:xfrm>
            <a:off x="1175657" y="3956179"/>
            <a:ext cx="595106" cy="886408"/>
          </a:xfrm>
          <a:custGeom>
            <a:avLst/>
            <a:gdLst>
              <a:gd name="connsiteX0" fmla="*/ 0 w 541176"/>
              <a:gd name="connsiteY0" fmla="*/ 1212979 h 1212979"/>
              <a:gd name="connsiteX1" fmla="*/ 111967 w 541176"/>
              <a:gd name="connsiteY1" fmla="*/ 447869 h 1212979"/>
              <a:gd name="connsiteX2" fmla="*/ 541176 w 541176"/>
              <a:gd name="connsiteY2" fmla="*/ 0 h 1212979"/>
              <a:gd name="connsiteX3" fmla="*/ 541176 w 541176"/>
              <a:gd name="connsiteY3" fmla="*/ 0 h 1212979"/>
            </a:gdLst>
            <a:ahLst/>
            <a:cxnLst>
              <a:cxn ang="0">
                <a:pos x="connsiteX0" y="connsiteY0"/>
              </a:cxn>
              <a:cxn ang="0">
                <a:pos x="connsiteX1" y="connsiteY1"/>
              </a:cxn>
              <a:cxn ang="0">
                <a:pos x="connsiteX2" y="connsiteY2"/>
              </a:cxn>
              <a:cxn ang="0">
                <a:pos x="connsiteX3" y="connsiteY3"/>
              </a:cxn>
            </a:cxnLst>
            <a:rect l="l" t="t" r="r" b="b"/>
            <a:pathLst>
              <a:path w="541176" h="1212979">
                <a:moveTo>
                  <a:pt x="0" y="1212979"/>
                </a:moveTo>
                <a:cubicBezTo>
                  <a:pt x="10885" y="931505"/>
                  <a:pt x="21771" y="650032"/>
                  <a:pt x="111967" y="447869"/>
                </a:cubicBezTo>
                <a:cubicBezTo>
                  <a:pt x="202163" y="245706"/>
                  <a:pt x="541176" y="0"/>
                  <a:pt x="541176" y="0"/>
                </a:cubicBezTo>
                <a:lnTo>
                  <a:pt x="541176" y="0"/>
                </a:lnTo>
              </a:path>
            </a:pathLst>
          </a:cu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mc:AlternateContent xmlns:mc="http://schemas.openxmlformats.org/markup-compatibility/2006" xmlns:a14="http://schemas.microsoft.com/office/drawing/2010/main">
        <mc:Choice Requires="a14">
          <p:sp>
            <p:nvSpPr>
              <p:cNvPr id="12" name="TextBox 11"/>
              <p:cNvSpPr txBox="1"/>
              <p:nvPr/>
            </p:nvSpPr>
            <p:spPr>
              <a:xfrm>
                <a:off x="188564" y="1453956"/>
                <a:ext cx="3164397" cy="8381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prstClr val="black"/>
                          </a:solidFill>
                          <a:latin typeface="Cambria Math" panose="02040503050406030204" pitchFamily="18" charset="0"/>
                        </a:rPr>
                        <m:t>𝑑</m:t>
                      </m:r>
                      <m:d>
                        <m:dPr>
                          <m:ctrlPr>
                            <a:rPr lang="en-US" sz="1400" i="1" smtClean="0">
                              <a:solidFill>
                                <a:prstClr val="black"/>
                              </a:solidFill>
                              <a:latin typeface="Cambria Math"/>
                            </a:rPr>
                          </m:ctrlPr>
                        </m:dPr>
                        <m:e>
                          <m:sSub>
                            <m:sSubPr>
                              <m:ctrlPr>
                                <a:rPr lang="en-US" sz="1400" i="1" smtClean="0">
                                  <a:solidFill>
                                    <a:prstClr val="black"/>
                                  </a:solidFill>
                                  <a:latin typeface="Cambria Math"/>
                                </a:rPr>
                              </m:ctrlPr>
                            </m:sSubPr>
                            <m:e>
                              <m:r>
                                <a:rPr lang="en-US" sz="1400" i="1" smtClean="0">
                                  <a:solidFill>
                                    <a:prstClr val="black"/>
                                  </a:solidFill>
                                  <a:latin typeface="Cambria Math" panose="02040503050406030204" pitchFamily="18" charset="0"/>
                                </a:rPr>
                                <m:t>𝐶</m:t>
                              </m:r>
                            </m:e>
                            <m:sub>
                              <m:r>
                                <a:rPr lang="en-US" sz="1400" i="1" smtClean="0">
                                  <a:solidFill>
                                    <a:prstClr val="black"/>
                                  </a:solidFill>
                                  <a:latin typeface="Cambria Math" panose="02040503050406030204" pitchFamily="18" charset="0"/>
                                </a:rPr>
                                <m:t>𝑎</m:t>
                              </m:r>
                            </m:sub>
                          </m:sSub>
                          <m:r>
                            <a:rPr lang="en-US" sz="1400" i="1" smtClean="0">
                              <a:solidFill>
                                <a:prstClr val="black"/>
                              </a:solidFill>
                              <a:latin typeface="Cambria Math" panose="02040503050406030204" pitchFamily="18" charset="0"/>
                            </a:rPr>
                            <m:t>,</m:t>
                          </m:r>
                          <m:sSub>
                            <m:sSubPr>
                              <m:ctrlPr>
                                <a:rPr lang="en-US" sz="1400" i="1" smtClean="0">
                                  <a:solidFill>
                                    <a:prstClr val="black"/>
                                  </a:solidFill>
                                  <a:latin typeface="Cambria Math"/>
                                </a:rPr>
                              </m:ctrlPr>
                            </m:sSubPr>
                            <m:e>
                              <m:r>
                                <a:rPr lang="en-US" sz="1400" i="1" smtClean="0">
                                  <a:solidFill>
                                    <a:prstClr val="black"/>
                                  </a:solidFill>
                                  <a:latin typeface="Cambria Math" panose="02040503050406030204" pitchFamily="18" charset="0"/>
                                </a:rPr>
                                <m:t>𝐶</m:t>
                              </m:r>
                            </m:e>
                            <m:sub>
                              <m:r>
                                <a:rPr lang="en-US" sz="1400" i="1" smtClean="0">
                                  <a:solidFill>
                                    <a:prstClr val="black"/>
                                  </a:solidFill>
                                  <a:latin typeface="Cambria Math" panose="02040503050406030204" pitchFamily="18" charset="0"/>
                                </a:rPr>
                                <m:t>𝑏</m:t>
                              </m:r>
                            </m:sub>
                          </m:sSub>
                        </m:e>
                      </m:d>
                      <m:r>
                        <a:rPr lang="en-US" sz="1400" i="1" smtClean="0">
                          <a:solidFill>
                            <a:prstClr val="black"/>
                          </a:solidFill>
                          <a:latin typeface="Cambria Math" panose="02040503050406030204" pitchFamily="18" charset="0"/>
                        </a:rPr>
                        <m:t>= </m:t>
                      </m:r>
                      <m:rad>
                        <m:radPr>
                          <m:degHide m:val="on"/>
                          <m:ctrlPr>
                            <a:rPr lang="en-US" sz="1400" i="1" smtClean="0">
                              <a:solidFill>
                                <a:prstClr val="black"/>
                              </a:solidFill>
                              <a:latin typeface="Cambria Math"/>
                            </a:rPr>
                          </m:ctrlPr>
                        </m:radPr>
                        <m:deg/>
                        <m:e>
                          <m:nary>
                            <m:naryPr>
                              <m:chr m:val="∑"/>
                              <m:ctrlPr>
                                <a:rPr lang="en-US" sz="1400" i="1" smtClean="0">
                                  <a:solidFill>
                                    <a:prstClr val="black"/>
                                  </a:solidFill>
                                  <a:latin typeface="Cambria Math"/>
                                </a:rPr>
                              </m:ctrlPr>
                            </m:naryPr>
                            <m:sub>
                              <m:r>
                                <m:rPr>
                                  <m:brk m:alnAt="23"/>
                                </m:rPr>
                                <a:rPr lang="en-US" sz="1400" i="1" smtClean="0">
                                  <a:solidFill>
                                    <a:prstClr val="black"/>
                                  </a:solidFill>
                                  <a:latin typeface="Cambria Math" panose="02040503050406030204" pitchFamily="18" charset="0"/>
                                </a:rPr>
                                <m:t>𝑖</m:t>
                              </m:r>
                              <m:r>
                                <a:rPr lang="en-US" sz="1400" i="1" smtClean="0">
                                  <a:solidFill>
                                    <a:prstClr val="black"/>
                                  </a:solidFill>
                                  <a:latin typeface="Cambria Math" panose="02040503050406030204" pitchFamily="18" charset="0"/>
                                </a:rPr>
                                <m:t>=1</m:t>
                              </m:r>
                            </m:sub>
                            <m:sup>
                              <m:r>
                                <a:rPr lang="en-US" sz="1400" i="1" smtClean="0">
                                  <a:solidFill>
                                    <a:prstClr val="black"/>
                                  </a:solidFill>
                                  <a:latin typeface="Cambria Math" panose="02040503050406030204" pitchFamily="18" charset="0"/>
                                </a:rPr>
                                <m:t>2</m:t>
                              </m:r>
                            </m:sup>
                            <m:e>
                              <m:sSup>
                                <m:sSupPr>
                                  <m:ctrlPr>
                                    <a:rPr lang="en-US" sz="1400" i="1" smtClean="0">
                                      <a:solidFill>
                                        <a:prstClr val="black"/>
                                      </a:solidFill>
                                      <a:latin typeface="Cambria Math"/>
                                    </a:rPr>
                                  </m:ctrlPr>
                                </m:sSupPr>
                                <m:e>
                                  <m:r>
                                    <a:rPr lang="en-US" sz="1400" i="1">
                                      <a:solidFill>
                                        <a:prstClr val="black"/>
                                      </a:solidFill>
                                      <a:latin typeface="Cambria Math" panose="02040503050406030204" pitchFamily="18" charset="0"/>
                                    </a:rPr>
                                    <m:t>(</m:t>
                                  </m:r>
                                  <m:sSub>
                                    <m:sSubPr>
                                      <m:ctrlPr>
                                        <a:rPr lang="en-US" sz="1400" i="1">
                                          <a:solidFill>
                                            <a:prstClr val="black"/>
                                          </a:solidFill>
                                          <a:latin typeface="Cambria Math"/>
                                        </a:rPr>
                                      </m:ctrlPr>
                                    </m:sSubPr>
                                    <m:e>
                                      <m:r>
                                        <a:rPr lang="en-US" sz="1400" i="1">
                                          <a:solidFill>
                                            <a:prstClr val="black"/>
                                          </a:solidFill>
                                          <a:latin typeface="Cambria Math" panose="02040503050406030204" pitchFamily="18" charset="0"/>
                                        </a:rPr>
                                        <m:t>𝐶</m:t>
                                      </m:r>
                                    </m:e>
                                    <m:sub>
                                      <m:r>
                                        <a:rPr lang="en-US" sz="1400" i="1" smtClean="0">
                                          <a:solidFill>
                                            <a:prstClr val="black"/>
                                          </a:solidFill>
                                          <a:latin typeface="Cambria Math" panose="02040503050406030204" pitchFamily="18" charset="0"/>
                                        </a:rPr>
                                        <m:t>𝑎</m:t>
                                      </m:r>
                                      <m:r>
                                        <a:rPr lang="en-US" sz="1400" i="1">
                                          <a:solidFill>
                                            <a:prstClr val="black"/>
                                          </a:solidFill>
                                          <a:latin typeface="Cambria Math" panose="02040503050406030204" pitchFamily="18" charset="0"/>
                                        </a:rPr>
                                        <m:t>𝑖</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a:rPr>
                                      </m:ctrlPr>
                                    </m:sSubPr>
                                    <m:e>
                                      <m:r>
                                        <a:rPr lang="en-US" sz="1400" i="1">
                                          <a:solidFill>
                                            <a:prstClr val="black"/>
                                          </a:solidFill>
                                          <a:latin typeface="Cambria Math" panose="02040503050406030204" pitchFamily="18" charset="0"/>
                                        </a:rPr>
                                        <m:t>𝐶</m:t>
                                      </m:r>
                                    </m:e>
                                    <m:sub>
                                      <m:r>
                                        <a:rPr lang="en-US" sz="1400" i="1" smtClean="0">
                                          <a:solidFill>
                                            <a:prstClr val="black"/>
                                          </a:solidFill>
                                          <a:latin typeface="Cambria Math" panose="02040503050406030204" pitchFamily="18" charset="0"/>
                                        </a:rPr>
                                        <m:t>𝑏</m:t>
                                      </m:r>
                                      <m:r>
                                        <a:rPr lang="en-US" sz="1400" i="1">
                                          <a:solidFill>
                                            <a:prstClr val="black"/>
                                          </a:solidFill>
                                          <a:latin typeface="Cambria Math" panose="02040503050406030204" pitchFamily="18" charset="0"/>
                                        </a:rPr>
                                        <m:t>𝑖</m:t>
                                      </m:r>
                                    </m:sub>
                                  </m:sSub>
                                  <m:r>
                                    <a:rPr lang="en-US" sz="1400" i="1">
                                      <a:solidFill>
                                        <a:prstClr val="black"/>
                                      </a:solidFill>
                                      <a:latin typeface="Cambria Math" panose="02040503050406030204" pitchFamily="18" charset="0"/>
                                    </a:rPr>
                                    <m:t>)</m:t>
                                  </m:r>
                                </m:e>
                                <m:sup>
                                  <m:r>
                                    <a:rPr lang="en-US" sz="1400" i="1" smtClean="0">
                                      <a:solidFill>
                                        <a:prstClr val="black"/>
                                      </a:solidFill>
                                      <a:latin typeface="Cambria Math" panose="02040503050406030204" pitchFamily="18" charset="0"/>
                                    </a:rPr>
                                    <m:t>2</m:t>
                                  </m:r>
                                </m:sup>
                              </m:sSup>
                            </m:e>
                          </m:nary>
                        </m:e>
                      </m:rad>
                    </m:oMath>
                  </m:oMathPara>
                </a14:m>
                <a:endParaRPr lang="en-US" sz="1400" dirty="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88564" y="1453956"/>
                <a:ext cx="3164397" cy="8381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554454" y="1644144"/>
                <a:ext cx="2260299" cy="4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prstClr val="black"/>
                              </a:solidFill>
                              <a:latin typeface="Cambria Math"/>
                            </a:rPr>
                          </m:ctrlPr>
                        </m:sSubPr>
                        <m:e>
                          <m:r>
                            <a:rPr lang="en-US" sz="1400" i="1" smtClean="0">
                              <a:solidFill>
                                <a:prstClr val="black"/>
                              </a:solidFill>
                              <a:latin typeface="Cambria Math" panose="02040503050406030204" pitchFamily="18" charset="0"/>
                            </a:rPr>
                            <m:t>𝑑</m:t>
                          </m:r>
                        </m:e>
                        <m:sub>
                          <m:r>
                            <a:rPr lang="en-US" sz="1400" i="1" smtClean="0">
                              <a:solidFill>
                                <a:prstClr val="black"/>
                              </a:solidFill>
                              <a:latin typeface="Cambria Math" panose="02040503050406030204" pitchFamily="18" charset="0"/>
                            </a:rPr>
                            <m:t>𝐽</m:t>
                          </m:r>
                        </m:sub>
                      </m:sSub>
                      <m:d>
                        <m:dPr>
                          <m:ctrlPr>
                            <a:rPr lang="en-US" sz="1400" i="1" smtClean="0">
                              <a:solidFill>
                                <a:prstClr val="black"/>
                              </a:solidFill>
                              <a:latin typeface="Cambria Math"/>
                            </a:rPr>
                          </m:ctrlPr>
                        </m:dPr>
                        <m:e>
                          <m:r>
                            <a:rPr lang="en-US" sz="1400" i="1" smtClean="0">
                              <a:solidFill>
                                <a:prstClr val="black"/>
                              </a:solidFill>
                              <a:latin typeface="Cambria Math" panose="02040503050406030204" pitchFamily="18" charset="0"/>
                            </a:rPr>
                            <m:t>𝐴</m:t>
                          </m:r>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𝐵</m:t>
                          </m:r>
                        </m:e>
                      </m:d>
                      <m:r>
                        <a:rPr lang="en-US" sz="1400" i="1" smtClean="0">
                          <a:solidFill>
                            <a:prstClr val="black"/>
                          </a:solidFill>
                          <a:latin typeface="Cambria Math" panose="02040503050406030204" pitchFamily="18" charset="0"/>
                        </a:rPr>
                        <m:t>= </m:t>
                      </m:r>
                      <m:f>
                        <m:fPr>
                          <m:ctrlPr>
                            <a:rPr lang="en-US" sz="1400" i="1" smtClean="0">
                              <a:solidFill>
                                <a:prstClr val="black"/>
                              </a:solidFill>
                              <a:latin typeface="Cambria Math"/>
                            </a:rPr>
                          </m:ctrlPr>
                        </m:fPr>
                        <m:num>
                          <m:d>
                            <m:dPr>
                              <m:begChr m:val="|"/>
                              <m:endChr m:val="|"/>
                              <m:ctrlPr>
                                <a:rPr lang="en-US" sz="1400" i="1" smtClean="0">
                                  <a:solidFill>
                                    <a:prstClr val="black"/>
                                  </a:solidFill>
                                  <a:latin typeface="Cambria Math"/>
                                </a:rPr>
                              </m:ctrlPr>
                            </m:dPr>
                            <m:e>
                              <m:r>
                                <a:rPr lang="en-US" sz="1400" i="1" smtClean="0">
                                  <a:solidFill>
                                    <a:prstClr val="black"/>
                                  </a:solidFill>
                                  <a:latin typeface="Cambria Math" panose="02040503050406030204" pitchFamily="18" charset="0"/>
                                </a:rPr>
                                <m:t>𝐴</m:t>
                              </m:r>
                              <m:r>
                                <a:rPr lang="en-US" sz="1400" i="1" smtClean="0">
                                  <a:solidFill>
                                    <a:prstClr val="black"/>
                                  </a:solidFill>
                                  <a:latin typeface="Cambria Math" panose="02040503050406030204" pitchFamily="18" charset="0"/>
                                  <a:ea typeface="Cambria Math" panose="02040503050406030204" pitchFamily="18" charset="0"/>
                                </a:rPr>
                                <m:t>∪</m:t>
                              </m:r>
                              <m:r>
                                <a:rPr lang="en-US" sz="1400" i="1" smtClean="0">
                                  <a:solidFill>
                                    <a:prstClr val="black"/>
                                  </a:solidFill>
                                  <a:latin typeface="Cambria Math" panose="02040503050406030204" pitchFamily="18" charset="0"/>
                                  <a:ea typeface="Cambria Math" panose="02040503050406030204" pitchFamily="18" charset="0"/>
                                </a:rPr>
                                <m:t>𝐵</m:t>
                              </m:r>
                            </m:e>
                          </m:d>
                          <m:r>
                            <a:rPr lang="en-US" sz="1400" i="1" smtClean="0">
                              <a:solidFill>
                                <a:prstClr val="black"/>
                              </a:solidFill>
                              <a:latin typeface="Cambria Math" panose="02040503050406030204" pitchFamily="18" charset="0"/>
                            </a:rPr>
                            <m:t>−</m:t>
                          </m:r>
                          <m:d>
                            <m:dPr>
                              <m:begChr m:val="|"/>
                              <m:endChr m:val="|"/>
                              <m:ctrlPr>
                                <a:rPr lang="en-US" sz="1400" i="1" smtClean="0">
                                  <a:solidFill>
                                    <a:prstClr val="black"/>
                                  </a:solidFill>
                                  <a:latin typeface="Cambria Math"/>
                                </a:rPr>
                              </m:ctrlPr>
                            </m:dPr>
                            <m:e>
                              <m:r>
                                <a:rPr lang="en-US" sz="1400" i="1" smtClean="0">
                                  <a:solidFill>
                                    <a:prstClr val="black"/>
                                  </a:solidFill>
                                  <a:latin typeface="Cambria Math" panose="02040503050406030204" pitchFamily="18" charset="0"/>
                                </a:rPr>
                                <m:t>𝐴</m:t>
                              </m:r>
                              <m:r>
                                <a:rPr lang="en-US" sz="1400" i="1" smtClean="0">
                                  <a:solidFill>
                                    <a:prstClr val="black"/>
                                  </a:solidFill>
                                  <a:latin typeface="Cambria Math" panose="02040503050406030204" pitchFamily="18" charset="0"/>
                                  <a:ea typeface="Cambria Math" panose="02040503050406030204" pitchFamily="18" charset="0"/>
                                </a:rPr>
                                <m:t>∩</m:t>
                              </m:r>
                              <m:r>
                                <a:rPr lang="en-US" sz="1400" i="1" smtClean="0">
                                  <a:solidFill>
                                    <a:prstClr val="black"/>
                                  </a:solidFill>
                                  <a:latin typeface="Cambria Math" panose="02040503050406030204" pitchFamily="18" charset="0"/>
                                  <a:ea typeface="Cambria Math" panose="02040503050406030204" pitchFamily="18" charset="0"/>
                                </a:rPr>
                                <m:t>𝐵</m:t>
                              </m:r>
                            </m:e>
                          </m:d>
                        </m:num>
                        <m:den>
                          <m:d>
                            <m:dPr>
                              <m:begChr m:val="|"/>
                              <m:endChr m:val="|"/>
                              <m:ctrlPr>
                                <a:rPr lang="en-US" sz="1400" i="1">
                                  <a:solidFill>
                                    <a:prstClr val="black"/>
                                  </a:solidFill>
                                  <a:latin typeface="Cambria Math"/>
                                </a:rPr>
                              </m:ctrlPr>
                            </m:dPr>
                            <m:e>
                              <m:r>
                                <a:rPr lang="en-US" sz="1400" i="1">
                                  <a:solidFill>
                                    <a:prstClr val="black"/>
                                  </a:solidFill>
                                  <a:latin typeface="Cambria Math" panose="02040503050406030204" pitchFamily="18" charset="0"/>
                                </a:rPr>
                                <m:t>𝐴</m:t>
                              </m:r>
                              <m:r>
                                <a:rPr lang="en-US" sz="1400" i="1">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𝐵</m:t>
                              </m:r>
                            </m:e>
                          </m:d>
                        </m:den>
                      </m:f>
                    </m:oMath>
                  </m:oMathPara>
                </a14:m>
                <a:endParaRPr lang="en-US" sz="1400"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554454" y="1644144"/>
                <a:ext cx="2260299" cy="445378"/>
              </a:xfrm>
              <a:prstGeom prst="rect">
                <a:avLst/>
              </a:prstGeom>
              <a:blipFill>
                <a:blip r:embed="rId5"/>
                <a:stretch>
                  <a:fillRect l="-1348" b="-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315781" y="1698870"/>
                <a:ext cx="2455159" cy="3359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prstClr val="black"/>
                              </a:solidFill>
                              <a:latin typeface="Cambria Math"/>
                            </a:rPr>
                          </m:ctrlPr>
                        </m:sSubPr>
                        <m:e>
                          <m:r>
                            <a:rPr lang="en-US" sz="1400" i="1" smtClean="0">
                              <a:solidFill>
                                <a:prstClr val="black"/>
                              </a:solidFill>
                              <a:latin typeface="Cambria Math" panose="02040503050406030204" pitchFamily="18" charset="0"/>
                            </a:rPr>
                            <m:t>𝑑</m:t>
                          </m:r>
                        </m:e>
                        <m:sub>
                          <m:r>
                            <a:rPr lang="en-US" sz="1400" i="1" smtClean="0">
                              <a:solidFill>
                                <a:prstClr val="black"/>
                              </a:solidFill>
                              <a:latin typeface="Cambria Math" panose="02040503050406030204" pitchFamily="18" charset="0"/>
                            </a:rPr>
                            <m:t>𝐻</m:t>
                          </m:r>
                        </m:sub>
                      </m:sSub>
                      <m:d>
                        <m:dPr>
                          <m:ctrlPr>
                            <a:rPr lang="en-US" sz="1400" i="1" smtClean="0">
                              <a:solidFill>
                                <a:prstClr val="black"/>
                              </a:solidFill>
                              <a:latin typeface="Cambria Math"/>
                            </a:rPr>
                          </m:ctrlPr>
                        </m:dPr>
                        <m:e>
                          <m:r>
                            <a:rPr lang="en-US" sz="1400" i="1" smtClean="0">
                              <a:solidFill>
                                <a:prstClr val="black"/>
                              </a:solidFill>
                              <a:latin typeface="Cambria Math" panose="02040503050406030204" pitchFamily="18" charset="0"/>
                            </a:rPr>
                            <m:t>𝐴</m:t>
                          </m:r>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𝐵</m:t>
                          </m:r>
                        </m:e>
                      </m:d>
                      <m:r>
                        <a:rPr lang="en-US" sz="1400" i="1" smtClean="0">
                          <a:solidFill>
                            <a:prstClr val="black"/>
                          </a:solidFill>
                          <a:latin typeface="Cambria Math" panose="02040503050406030204" pitchFamily="18" charset="0"/>
                        </a:rPr>
                        <m:t>= </m:t>
                      </m:r>
                      <m:func>
                        <m:funcPr>
                          <m:ctrlPr>
                            <a:rPr lang="en-US" sz="1400" i="1" smtClean="0">
                              <a:solidFill>
                                <a:prstClr val="black"/>
                              </a:solidFill>
                              <a:latin typeface="Cambria Math"/>
                            </a:rPr>
                          </m:ctrlPr>
                        </m:funcPr>
                        <m:fName>
                          <m:limLow>
                            <m:limLowPr>
                              <m:ctrlPr>
                                <a:rPr lang="en-US" sz="1400" i="1" smtClean="0">
                                  <a:solidFill>
                                    <a:prstClr val="black"/>
                                  </a:solidFill>
                                  <a:latin typeface="Cambria Math"/>
                                </a:rPr>
                              </m:ctrlPr>
                            </m:limLowPr>
                            <m:e>
                              <m:r>
                                <m:rPr>
                                  <m:sty m:val="p"/>
                                </m:rPr>
                                <a:rPr lang="en-US" sz="1400" smtClean="0">
                                  <a:solidFill>
                                    <a:prstClr val="black"/>
                                  </a:solidFill>
                                  <a:latin typeface="Cambria Math" panose="02040503050406030204" pitchFamily="18" charset="0"/>
                                </a:rPr>
                                <m:t>max</m:t>
                              </m:r>
                            </m:e>
                            <m:lim>
                              <m:r>
                                <a:rPr lang="en-US" sz="1400" i="1" smtClean="0">
                                  <a:solidFill>
                                    <a:prstClr val="black"/>
                                  </a:solidFill>
                                  <a:latin typeface="Cambria Math" panose="02040503050406030204" pitchFamily="18" charset="0"/>
                                </a:rPr>
                                <m:t>𝑎</m:t>
                              </m:r>
                              <m:r>
                                <a:rPr lang="en-US" sz="1400" i="1" smtClean="0">
                                  <a:solidFill>
                                    <a:prstClr val="black"/>
                                  </a:solidFill>
                                  <a:latin typeface="Cambria Math" panose="02040503050406030204" pitchFamily="18" charset="0"/>
                                  <a:ea typeface="Cambria Math" panose="02040503050406030204" pitchFamily="18" charset="0"/>
                                </a:rPr>
                                <m:t>∈</m:t>
                              </m:r>
                              <m:r>
                                <a:rPr lang="en-US" sz="1400" i="1" smtClean="0">
                                  <a:solidFill>
                                    <a:prstClr val="black"/>
                                  </a:solidFill>
                                  <a:latin typeface="Cambria Math" panose="02040503050406030204" pitchFamily="18" charset="0"/>
                                  <a:ea typeface="Cambria Math" panose="02040503050406030204" pitchFamily="18" charset="0"/>
                                </a:rPr>
                                <m:t>𝐴</m:t>
                              </m:r>
                            </m:lim>
                          </m:limLow>
                        </m:fName>
                        <m:e>
                          <m:d>
                            <m:dPr>
                              <m:begChr m:val="{"/>
                              <m:endChr m:val="}"/>
                              <m:ctrlPr>
                                <a:rPr lang="en-US" sz="1400" i="1" smtClean="0">
                                  <a:solidFill>
                                    <a:prstClr val="black"/>
                                  </a:solidFill>
                                  <a:latin typeface="Cambria Math"/>
                                </a:rPr>
                              </m:ctrlPr>
                            </m:dPr>
                            <m:e>
                              <m:func>
                                <m:funcPr>
                                  <m:ctrlPr>
                                    <a:rPr lang="en-US" sz="1400" i="1" smtClean="0">
                                      <a:solidFill>
                                        <a:prstClr val="black"/>
                                      </a:solidFill>
                                      <a:latin typeface="Cambria Math"/>
                                    </a:rPr>
                                  </m:ctrlPr>
                                </m:funcPr>
                                <m:fName>
                                  <m:limLow>
                                    <m:limLowPr>
                                      <m:ctrlPr>
                                        <a:rPr lang="en-US" sz="1400" i="1" smtClean="0">
                                          <a:solidFill>
                                            <a:prstClr val="black"/>
                                          </a:solidFill>
                                          <a:latin typeface="Cambria Math"/>
                                        </a:rPr>
                                      </m:ctrlPr>
                                    </m:limLowPr>
                                    <m:e>
                                      <m:r>
                                        <m:rPr>
                                          <m:sty m:val="p"/>
                                        </m:rPr>
                                        <a:rPr lang="en-US" sz="1400" smtClean="0">
                                          <a:solidFill>
                                            <a:prstClr val="black"/>
                                          </a:solidFill>
                                          <a:latin typeface="Cambria Math" panose="02040503050406030204" pitchFamily="18" charset="0"/>
                                        </a:rPr>
                                        <m:t>min</m:t>
                                      </m:r>
                                    </m:e>
                                    <m:lim>
                                      <m:r>
                                        <a:rPr lang="en-US" sz="1400" i="1" smtClean="0">
                                          <a:solidFill>
                                            <a:prstClr val="black"/>
                                          </a:solidFill>
                                          <a:latin typeface="Cambria Math" panose="02040503050406030204" pitchFamily="18" charset="0"/>
                                        </a:rPr>
                                        <m:t>𝑏</m:t>
                                      </m:r>
                                      <m:r>
                                        <a:rPr lang="en-US" sz="1400" i="1" smtClean="0">
                                          <a:solidFill>
                                            <a:prstClr val="black"/>
                                          </a:solidFill>
                                          <a:latin typeface="Cambria Math" panose="02040503050406030204" pitchFamily="18" charset="0"/>
                                          <a:ea typeface="Cambria Math" panose="02040503050406030204" pitchFamily="18" charset="0"/>
                                        </a:rPr>
                                        <m:t>∈</m:t>
                                      </m:r>
                                      <m:r>
                                        <a:rPr lang="en-US" sz="1400" i="1" smtClean="0">
                                          <a:solidFill>
                                            <a:prstClr val="black"/>
                                          </a:solidFill>
                                          <a:latin typeface="Cambria Math" panose="02040503050406030204" pitchFamily="18" charset="0"/>
                                          <a:ea typeface="Cambria Math" panose="02040503050406030204" pitchFamily="18" charset="0"/>
                                        </a:rPr>
                                        <m:t>𝐵</m:t>
                                      </m:r>
                                    </m:lim>
                                  </m:limLow>
                                </m:fName>
                                <m:e>
                                  <m:d>
                                    <m:dPr>
                                      <m:begChr m:val="{"/>
                                      <m:endChr m:val="}"/>
                                      <m:ctrlPr>
                                        <a:rPr lang="en-US" sz="1400" i="1" smtClean="0">
                                          <a:solidFill>
                                            <a:prstClr val="black"/>
                                          </a:solidFill>
                                          <a:latin typeface="Cambria Math"/>
                                        </a:rPr>
                                      </m:ctrlPr>
                                    </m:dPr>
                                    <m:e>
                                      <m:r>
                                        <a:rPr lang="en-US" sz="1400" i="1" smtClean="0">
                                          <a:solidFill>
                                            <a:prstClr val="black"/>
                                          </a:solidFill>
                                          <a:latin typeface="Cambria Math" panose="02040503050406030204" pitchFamily="18" charset="0"/>
                                        </a:rPr>
                                        <m:t>𝑑</m:t>
                                      </m:r>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𝑎</m:t>
                                      </m:r>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𝑏</m:t>
                                      </m:r>
                                      <m:r>
                                        <a:rPr lang="en-US" sz="1400" i="1" smtClean="0">
                                          <a:solidFill>
                                            <a:prstClr val="black"/>
                                          </a:solidFill>
                                          <a:latin typeface="Cambria Math" panose="02040503050406030204" pitchFamily="18" charset="0"/>
                                        </a:rPr>
                                        <m:t>)</m:t>
                                      </m:r>
                                    </m:e>
                                  </m:d>
                                </m:e>
                              </m:func>
                            </m:e>
                          </m:d>
                        </m:e>
                      </m:func>
                    </m:oMath>
                  </m:oMathPara>
                </a14:m>
                <a:endParaRPr lang="en-US" sz="1400"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315781" y="1698870"/>
                <a:ext cx="2455159" cy="335926"/>
              </a:xfrm>
              <a:prstGeom prst="rect">
                <a:avLst/>
              </a:prstGeom>
              <a:blipFill>
                <a:blip r:embed="rId6"/>
                <a:stretch>
                  <a:fillRect l="-1241" b="-12727"/>
                </a:stretch>
              </a:blipFill>
            </p:spPr>
            <p:txBody>
              <a:bodyPr/>
              <a:lstStyle/>
              <a:p>
                <a:r>
                  <a:rPr lang="en-US">
                    <a:noFill/>
                  </a:rPr>
                  <a:t> </a:t>
                </a:r>
              </a:p>
            </p:txBody>
          </p:sp>
        </mc:Fallback>
      </mc:AlternateContent>
    </p:spTree>
    <p:extLst>
      <p:ext uri="{BB962C8B-B14F-4D97-AF65-F5344CB8AC3E}">
        <p14:creationId xmlns:p14="http://schemas.microsoft.com/office/powerpoint/2010/main" val="2997325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Methods: Silhouette</a:t>
            </a:r>
            <a:endParaRPr lang="en-US" dirty="0"/>
          </a:p>
        </p:txBody>
      </p:sp>
      <p:sp>
        <p:nvSpPr>
          <p:cNvPr id="3" name="Content Placeholder 2"/>
          <p:cNvSpPr>
            <a:spLocks noGrp="1"/>
          </p:cNvSpPr>
          <p:nvPr>
            <p:ph sz="half" idx="1"/>
          </p:nvPr>
        </p:nvSpPr>
        <p:spPr>
          <a:xfrm>
            <a:off x="342900" y="1600201"/>
            <a:ext cx="8343900" cy="3880200"/>
          </a:xfrm>
        </p:spPr>
        <p:txBody>
          <a:bodyPr/>
          <a:lstStyle/>
          <a:p>
            <a:r>
              <a:rPr lang="en-US" dirty="0" smtClean="0"/>
              <a:t>Silhouette method derives from vector clustering (e.g. k-means).</a:t>
            </a:r>
          </a:p>
          <a:p>
            <a:r>
              <a:rPr lang="en-US" dirty="0" smtClean="0"/>
              <a:t>Compares within cluster dissimilarity with dissimilarity to closest adjacent cluster.</a:t>
            </a:r>
          </a:p>
          <a:p>
            <a:r>
              <a:rPr lang="en-US" dirty="0"/>
              <a:t>The silhouette ranges from -1 to 1, where a high value indicates that the object is well matched to its own cluster and poorly matched to neighboring </a:t>
            </a:r>
            <a:r>
              <a:rPr lang="en-US" dirty="0" smtClean="0"/>
              <a:t>clusters</a:t>
            </a:r>
          </a:p>
          <a:p>
            <a:r>
              <a:rPr lang="en-US" dirty="0" smtClean="0"/>
              <a:t>Using medians to allow for outliers, although in clustering applications means are typically used.</a:t>
            </a:r>
          </a:p>
          <a:p>
            <a:r>
              <a:rPr lang="en-US" dirty="0" smtClean="0"/>
              <a:t>Silhouette score of drawing </a:t>
            </a:r>
            <a:r>
              <a:rPr lang="en-US" i="1" dirty="0" err="1" smtClean="0"/>
              <a:t>i</a:t>
            </a:r>
            <a:r>
              <a:rPr lang="en-US" i="1" dirty="0" smtClean="0"/>
              <a:t>, </a:t>
            </a:r>
            <a:r>
              <a:rPr lang="en-US" dirty="0" smtClean="0"/>
              <a:t>given by:</a:t>
            </a:r>
          </a:p>
          <a:p>
            <a:endParaRPr lang="en-US" dirty="0" smtClean="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403235" y="5072194"/>
                <a:ext cx="2296654" cy="6835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f>
                        <m:fPr>
                          <m:ctrlPr>
                            <a:rPr lang="en-US" b="0" i="1" smtClean="0">
                              <a:latin typeface="Cambria Math"/>
                            </a:rPr>
                          </m:ctrlPr>
                        </m:fPr>
                        <m:num>
                          <m:r>
                            <a:rPr lang="en-US" b="0" i="1" smtClean="0">
                              <a:latin typeface="Cambria Math" panose="02040503050406030204" pitchFamily="18" charset="0"/>
                            </a:rPr>
                            <m:t>𝑏</m:t>
                          </m:r>
                          <m:d>
                            <m:dPr>
                              <m:ctrlPr>
                                <a:rPr lang="en-US" b="0" i="1" smtClean="0">
                                  <a:latin typeface="Cambria Math"/>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num>
                        <m:den>
                          <m:func>
                            <m:funcPr>
                              <m:ctrlPr>
                                <a:rPr lang="en-US" b="0" i="1" smtClean="0">
                                  <a:latin typeface="Cambria Math"/>
                                </a:rPr>
                              </m:ctrlPr>
                            </m:funcPr>
                            <m:fName>
                              <m:limLow>
                                <m:limLowPr>
                                  <m:ctrlPr>
                                    <a:rPr lang="en-US" b="0" i="1" smtClean="0">
                                      <a:latin typeface="Cambria Math"/>
                                    </a:rPr>
                                  </m:ctrlPr>
                                </m:limLowPr>
                                <m:e>
                                  <m:r>
                                    <m:rPr>
                                      <m:sty m:val="p"/>
                                    </m:rPr>
                                    <a:rPr lang="en-US" b="0" i="0" smtClean="0">
                                      <a:latin typeface="Cambria Math" panose="02040503050406030204" pitchFamily="18" charset="0"/>
                                    </a:rPr>
                                    <m:t>max</m:t>
                                  </m:r>
                                </m:e>
                                <m:lim/>
                              </m:limLow>
                            </m:fName>
                            <m:e>
                              <m:d>
                                <m:dPr>
                                  <m:begChr m:val="{"/>
                                  <m:endChr m:val="}"/>
                                  <m:ctrlPr>
                                    <a:rPr lang="en-US" b="0" i="1" smtClean="0">
                                      <a:latin typeface="Cambria Math"/>
                                    </a:rPr>
                                  </m:ctrlPr>
                                </m:dPr>
                                <m:e>
                                  <m:r>
                                    <a:rPr lang="en-US" b="0" i="1" smtClean="0">
                                      <a:latin typeface="Cambria Math" panose="02040503050406030204" pitchFamily="18" charset="0"/>
                                    </a:rPr>
                                    <m:t>𝑎</m:t>
                                  </m:r>
                                  <m:d>
                                    <m:dPr>
                                      <m:ctrlPr>
                                        <a:rPr lang="en-US" b="0" i="1" smtClean="0">
                                          <a:latin typeface="Cambria Math"/>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d>
                            </m:e>
                          </m:func>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403235" y="5072194"/>
                <a:ext cx="2296654" cy="683585"/>
              </a:xfrm>
              <a:prstGeom prst="rect">
                <a:avLst/>
              </a:prstGeom>
              <a:blipFill>
                <a:blip r:embed="rId3"/>
                <a:stretch>
                  <a:fillRect/>
                </a:stretch>
              </a:blipFill>
            </p:spPr>
            <p:txBody>
              <a:bodyPr/>
              <a:lstStyle/>
              <a:p>
                <a:r>
                  <a:rPr lang="en-US">
                    <a:noFill/>
                  </a:rPr>
                  <a:t> </a:t>
                </a:r>
              </a:p>
            </p:txBody>
          </p:sp>
        </mc:Fallback>
      </mc:AlternateContent>
      <p:sp>
        <p:nvSpPr>
          <p:cNvPr id="5" name="TextBox 4"/>
          <p:cNvSpPr txBox="1"/>
          <p:nvPr/>
        </p:nvSpPr>
        <p:spPr>
          <a:xfrm>
            <a:off x="634481" y="5652425"/>
            <a:ext cx="4617995" cy="923330"/>
          </a:xfrm>
          <a:prstGeom prst="rect">
            <a:avLst/>
          </a:prstGeom>
          <a:noFill/>
        </p:spPr>
        <p:txBody>
          <a:bodyPr wrap="none" rtlCol="0">
            <a:spAutoFit/>
          </a:bodyPr>
          <a:lstStyle/>
          <a:p>
            <a:r>
              <a:rPr lang="en-US" dirty="0" smtClean="0"/>
              <a:t>Where: </a:t>
            </a:r>
          </a:p>
          <a:p>
            <a:r>
              <a:rPr lang="en-US" dirty="0" smtClean="0"/>
              <a:t>a is within neighborhood dissimilarity for </a:t>
            </a:r>
            <a:r>
              <a:rPr lang="en-US" i="1" dirty="0" err="1" smtClean="0"/>
              <a:t>i</a:t>
            </a:r>
            <a:r>
              <a:rPr lang="en-US" i="1" dirty="0" smtClean="0"/>
              <a:t>,</a:t>
            </a:r>
          </a:p>
          <a:p>
            <a:r>
              <a:rPr lang="en-US" dirty="0" smtClean="0"/>
              <a:t>b is dissimilarity in nearest adjacent cluster to </a:t>
            </a:r>
            <a:r>
              <a:rPr lang="en-US" i="1" dirty="0" err="1" smtClean="0"/>
              <a:t>i</a:t>
            </a:r>
            <a:r>
              <a:rPr lang="en-US" i="1" dirty="0" smtClean="0"/>
              <a:t>.</a:t>
            </a:r>
            <a:endParaRPr lang="en-US" dirty="0"/>
          </a:p>
        </p:txBody>
      </p:sp>
      <p:sp>
        <p:nvSpPr>
          <p:cNvPr id="6" name="Rectangle 5"/>
          <p:cNvSpPr/>
          <p:nvPr/>
        </p:nvSpPr>
        <p:spPr>
          <a:xfrm>
            <a:off x="-15163" y="6619282"/>
            <a:ext cx="9060025" cy="256993"/>
          </a:xfrm>
          <a:prstGeom prst="rect">
            <a:avLst/>
          </a:prstGeom>
        </p:spPr>
        <p:txBody>
          <a:bodyPr wrap="square">
            <a:spAutoFit/>
          </a:bodyPr>
          <a:lstStyle/>
          <a:p>
            <a:pPr>
              <a:lnSpc>
                <a:spcPct val="107000"/>
              </a:lnSpc>
              <a:spcAft>
                <a:spcPts val="800"/>
              </a:spcAft>
            </a:pPr>
            <a:r>
              <a:rPr lang="en-US" sz="1000" dirty="0" err="1">
                <a:latin typeface="Calibri" panose="020F0502020204030204" pitchFamily="34" charset="0"/>
                <a:ea typeface="Calibri" panose="020F0502020204030204" pitchFamily="34" charset="0"/>
                <a:cs typeface="Times New Roman" panose="02020603050405020304" pitchFamily="18" charset="0"/>
              </a:rPr>
              <a:t>Rousseeuw</a:t>
            </a:r>
            <a:r>
              <a:rPr lang="en-US" sz="1000" dirty="0">
                <a:latin typeface="Calibri" panose="020F0502020204030204" pitchFamily="34" charset="0"/>
                <a:ea typeface="Calibri" panose="020F0502020204030204" pitchFamily="34" charset="0"/>
                <a:cs typeface="Times New Roman" panose="02020603050405020304" pitchFamily="18" charset="0"/>
              </a:rPr>
              <a:t> P. 1987. Silhouettes: A graphical aid to the interpretation and validation of cluster analysis. </a:t>
            </a:r>
            <a:r>
              <a:rPr lang="en-US" sz="1000" i="1" dirty="0">
                <a:latin typeface="Calibri" panose="020F0502020204030204" pitchFamily="34" charset="0"/>
                <a:ea typeface="Calibri" panose="020F0502020204030204" pitchFamily="34" charset="0"/>
                <a:cs typeface="Times New Roman" panose="02020603050405020304" pitchFamily="18" charset="0"/>
              </a:rPr>
              <a:t>Journal of Computational and Applied Mathematics</a:t>
            </a:r>
            <a:r>
              <a:rPr lang="en-US" sz="1000" dirty="0">
                <a:latin typeface="Calibri" panose="020F0502020204030204" pitchFamily="34" charset="0"/>
                <a:ea typeface="Calibri" panose="020F0502020204030204" pitchFamily="34" charset="0"/>
                <a:cs typeface="Times New Roman" panose="02020603050405020304" pitchFamily="18" charset="0"/>
              </a:rPr>
              <a:t>. 20: 53-65.</a:t>
            </a:r>
          </a:p>
        </p:txBody>
      </p:sp>
    </p:spTree>
    <p:extLst>
      <p:ext uri="{BB962C8B-B14F-4D97-AF65-F5344CB8AC3E}">
        <p14:creationId xmlns:p14="http://schemas.microsoft.com/office/powerpoint/2010/main" val="13110799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sz="3900" dirty="0" smtClean="0"/>
              <a:t>Methods: Spatial Segregation</a:t>
            </a:r>
            <a:endParaRPr lang="en-US" sz="3900" dirty="0"/>
          </a:p>
        </p:txBody>
      </p:sp>
      <p:sp>
        <p:nvSpPr>
          <p:cNvPr id="3" name="Content Placeholder 2"/>
          <p:cNvSpPr>
            <a:spLocks noGrp="1"/>
          </p:cNvSpPr>
          <p:nvPr>
            <p:ph sz="half" idx="1"/>
          </p:nvPr>
        </p:nvSpPr>
        <p:spPr>
          <a:xfrm>
            <a:off x="342900" y="1600201"/>
            <a:ext cx="8343900" cy="3410338"/>
          </a:xfrm>
        </p:spPr>
        <p:txBody>
          <a:bodyPr/>
          <a:lstStyle/>
          <a:p>
            <a:r>
              <a:rPr lang="en-US" dirty="0" smtClean="0"/>
              <a:t>Raster </a:t>
            </a:r>
            <a:r>
              <a:rPr lang="en-US" dirty="0"/>
              <a:t>grid over New York City with a resolution of </a:t>
            </a:r>
            <a:r>
              <a:rPr lang="en-US" dirty="0" smtClean="0"/>
              <a:t>25m</a:t>
            </a:r>
            <a:r>
              <a:rPr lang="en-US" baseline="30000" dirty="0" smtClean="0"/>
              <a:t>2</a:t>
            </a:r>
            <a:r>
              <a:rPr lang="en-US" dirty="0" smtClean="0"/>
              <a:t>.</a:t>
            </a:r>
          </a:p>
          <a:p>
            <a:r>
              <a:rPr lang="en-US" dirty="0" smtClean="0"/>
              <a:t>‘Polygon density’ surface computed</a:t>
            </a:r>
          </a:p>
          <a:p>
            <a:pPr lvl="1"/>
            <a:r>
              <a:rPr lang="en-US" dirty="0"/>
              <a:t>Each drawing </a:t>
            </a:r>
            <a:r>
              <a:rPr lang="en-US" dirty="0" smtClean="0"/>
              <a:t>is </a:t>
            </a:r>
            <a:r>
              <a:rPr lang="en-US" dirty="0"/>
              <a:t>assigned a value of </a:t>
            </a:r>
            <a:r>
              <a:rPr lang="en-US" dirty="0" smtClean="0"/>
              <a:t>1</a:t>
            </a:r>
          </a:p>
          <a:p>
            <a:pPr lvl="1"/>
            <a:r>
              <a:rPr lang="en-US" dirty="0" smtClean="0"/>
              <a:t>Divided </a:t>
            </a:r>
            <a:r>
              <a:rPr lang="en-US" dirty="0"/>
              <a:t>equally among all raster cells that intersect the </a:t>
            </a:r>
            <a:r>
              <a:rPr lang="en-US" dirty="0" smtClean="0"/>
              <a:t>drawing</a:t>
            </a:r>
          </a:p>
          <a:p>
            <a:pPr lvl="1"/>
            <a:r>
              <a:rPr lang="en-US" dirty="0" smtClean="0"/>
              <a:t>Summing cell densities produces neighborhood density surface</a:t>
            </a:r>
          </a:p>
          <a:p>
            <a:pPr lvl="1"/>
            <a:r>
              <a:rPr lang="en-US" dirty="0" smtClean="0"/>
              <a:t>Normalized by number of drawings – surface sums to 1.</a:t>
            </a:r>
          </a:p>
          <a:p>
            <a:r>
              <a:rPr lang="en-US" dirty="0" smtClean="0"/>
              <a:t>Compute </a:t>
            </a:r>
            <a:r>
              <a:rPr lang="en-US" dirty="0" err="1" smtClean="0"/>
              <a:t>multigroup</a:t>
            </a:r>
            <a:r>
              <a:rPr lang="en-US" dirty="0" smtClean="0"/>
              <a:t> entropy index for each cell.</a:t>
            </a:r>
          </a:p>
          <a:p>
            <a:r>
              <a:rPr lang="en-US" dirty="0" smtClean="0"/>
              <a:t>Given by:</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1931955" y="4646646"/>
                <a:ext cx="3237204" cy="876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a:rPr>
                          </m:ctrlPr>
                        </m:sSupPr>
                        <m:e>
                          <m:r>
                            <a:rPr lang="en-US" i="1">
                              <a:latin typeface="Cambria Math" panose="02040503050406030204" pitchFamily="18" charset="0"/>
                            </a:rPr>
                            <m:t>𝐻</m:t>
                          </m:r>
                        </m:e>
                        <m:sup>
                          <m:r>
                            <a:rPr lang="en-US" i="0">
                              <a:latin typeface="Cambria Math" panose="02040503050406030204" pitchFamily="18" charset="0"/>
                            </a:rPr>
                            <m:t>′</m:t>
                          </m:r>
                        </m:sup>
                      </m:sSup>
                      <m:r>
                        <a:rPr lang="en-US" i="0">
                          <a:latin typeface="Cambria Math" panose="02040503050406030204" pitchFamily="18" charset="0"/>
                        </a:rPr>
                        <m:t>(</m:t>
                      </m:r>
                      <m:r>
                        <a:rPr lang="en-US" i="1">
                          <a:latin typeface="Cambria Math" panose="02040503050406030204" pitchFamily="18" charset="0"/>
                        </a:rPr>
                        <m:t>𝑖</m:t>
                      </m:r>
                      <m:r>
                        <a:rPr lang="en-US" i="0">
                          <a:latin typeface="Cambria Math" panose="02040503050406030204" pitchFamily="18" charset="0"/>
                        </a:rPr>
                        <m:t>)=−</m:t>
                      </m:r>
                      <m:f>
                        <m:fPr>
                          <m:ctrlPr>
                            <a:rPr lang="en-US" i="1">
                              <a:latin typeface="Cambria Math"/>
                            </a:rPr>
                          </m:ctrlPr>
                        </m:fPr>
                        <m:num>
                          <m:r>
                            <a:rPr lang="en-US" i="0">
                              <a:latin typeface="Cambria Math" panose="02040503050406030204" pitchFamily="18" charset="0"/>
                            </a:rPr>
                            <m:t>1</m:t>
                          </m:r>
                        </m:num>
                        <m:den>
                          <m:func>
                            <m:funcPr>
                              <m:ctrlPr>
                                <a:rPr lang="en-US" i="1">
                                  <a:latin typeface="Cambria Math"/>
                                </a:rPr>
                              </m:ctrlPr>
                            </m:funcPr>
                            <m:fName>
                              <m:r>
                                <m:rPr>
                                  <m:sty m:val="p"/>
                                </m:rPr>
                                <a:rPr lang="en-US" i="0">
                                  <a:latin typeface="Cambria Math" panose="02040503050406030204" pitchFamily="18" charset="0"/>
                                </a:rPr>
                                <m:t>ln</m:t>
                              </m:r>
                            </m:fName>
                            <m:e>
                              <m:r>
                                <a:rPr lang="en-US" i="1">
                                  <a:latin typeface="Cambria Math" panose="02040503050406030204" pitchFamily="18" charset="0"/>
                                </a:rPr>
                                <m:t>𝑘</m:t>
                              </m:r>
                            </m:e>
                          </m:func>
                        </m:den>
                      </m:f>
                      <m:r>
                        <a:rPr lang="en-US" i="0">
                          <a:latin typeface="Cambria Math" panose="02040503050406030204" pitchFamily="18" charset="0"/>
                        </a:rPr>
                        <m:t> </m:t>
                      </m:r>
                      <m:nary>
                        <m:naryPr>
                          <m:chr m:val="∑"/>
                          <m:limLoc m:val="undOvr"/>
                          <m:ctrlPr>
                            <a:rPr lang="en-US" i="1">
                              <a:latin typeface="Cambria Math"/>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𝑖</m:t>
                              </m:r>
                            </m:sub>
                          </m:sSub>
                          <m:func>
                            <m:funcPr>
                              <m:ctrlPr>
                                <a:rPr lang="en-US" i="1">
                                  <a:latin typeface="Cambria Math"/>
                                </a:rPr>
                              </m:ctrlPr>
                            </m:funcPr>
                            <m:fName>
                              <m:r>
                                <m:rPr>
                                  <m:sty m:val="p"/>
                                </m:rPr>
                                <a:rPr lang="en-US" i="0">
                                  <a:latin typeface="Cambria Math" panose="02040503050406030204" pitchFamily="18" charset="0"/>
                                </a:rPr>
                                <m:t>ln</m:t>
                              </m:r>
                            </m:fName>
                            <m:e>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𝑖</m:t>
                                  </m:r>
                                </m:sub>
                              </m:sSub>
                            </m:e>
                          </m:func>
                        </m:e>
                      </m:nary>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931955" y="4646646"/>
                <a:ext cx="3237204" cy="87690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2900" y="5561517"/>
                <a:ext cx="6739537" cy="755463"/>
              </a:xfrm>
              <a:prstGeom prst="rect">
                <a:avLst/>
              </a:prstGeom>
              <a:noFill/>
            </p:spPr>
            <p:txBody>
              <a:bodyPr wrap="none" rtlCol="0">
                <a:spAutoFit/>
              </a:bodyPr>
              <a:lstStyle/>
              <a:p>
                <a:r>
                  <a:rPr lang="en-US" sz="1400" dirty="0" smtClean="0"/>
                  <a:t>Where: </a:t>
                </a:r>
                <a14:m>
                  <m:oMath xmlns:m="http://schemas.openxmlformats.org/officeDocument/2006/math">
                    <m:sSup>
                      <m:sSupPr>
                        <m:ctrlPr>
                          <a:rPr lang="en-US" sz="1400" i="1">
                            <a:latin typeface="Cambria Math"/>
                          </a:rPr>
                        </m:ctrlPr>
                      </m:sSupPr>
                      <m:e>
                        <m:r>
                          <a:rPr lang="en-US" sz="1400" i="1">
                            <a:latin typeface="Cambria Math" panose="02040503050406030204" pitchFamily="18" charset="0"/>
                          </a:rPr>
                          <m:t>𝐻</m:t>
                        </m:r>
                      </m:e>
                      <m:sup>
                        <m:r>
                          <a:rPr lang="en-US" sz="1400" i="1">
                            <a:latin typeface="Cambria Math" panose="02040503050406030204" pitchFamily="18" charset="0"/>
                          </a:rPr>
                          <m:t>′</m:t>
                        </m:r>
                      </m:sup>
                    </m:sSup>
                  </m:oMath>
                </a14:m>
                <a:r>
                  <a:rPr lang="en-US" sz="1400" dirty="0"/>
                  <a:t> is the normalized entropy of a given cell </a:t>
                </a:r>
                <a14:m>
                  <m:oMath xmlns:m="http://schemas.openxmlformats.org/officeDocument/2006/math">
                    <m:r>
                      <a:rPr lang="en-US" sz="1400" i="1">
                        <a:latin typeface="Cambria Math" panose="02040503050406030204" pitchFamily="18" charset="0"/>
                      </a:rPr>
                      <m:t>𝑖</m:t>
                    </m:r>
                  </m:oMath>
                </a14:m>
                <a:r>
                  <a:rPr lang="en-US" sz="1400" dirty="0"/>
                  <a:t>, </a:t>
                </a:r>
                <a:endParaRPr lang="en-US" sz="1400" dirty="0" smtClean="0"/>
              </a:p>
              <a:p>
                <a14:m>
                  <m:oMath xmlns:m="http://schemas.openxmlformats.org/officeDocument/2006/math">
                    <m:r>
                      <a:rPr lang="en-US" sz="1400" i="1">
                        <a:latin typeface="Cambria Math" panose="02040503050406030204" pitchFamily="18" charset="0"/>
                      </a:rPr>
                      <m:t>𝑘</m:t>
                    </m:r>
                  </m:oMath>
                </a14:m>
                <a:r>
                  <a:rPr lang="en-US" sz="1400" dirty="0"/>
                  <a:t> is the number of neighborhoods that record a non-zero density value for that cell, </a:t>
                </a:r>
                <a:endParaRPr lang="en-US" sz="1400" dirty="0" smtClean="0"/>
              </a:p>
              <a:p>
                <a14:m>
                  <m:oMath xmlns:m="http://schemas.openxmlformats.org/officeDocument/2006/math">
                    <m:sSub>
                      <m:sSubPr>
                        <m:ctrlPr>
                          <a:rPr lang="en-US" sz="1400" i="1">
                            <a:latin typeface="Cambria Math"/>
                          </a:rPr>
                        </m:ctrlPr>
                      </m:sSubPr>
                      <m:e>
                        <m:r>
                          <a:rPr lang="en-US" sz="1400" i="1">
                            <a:latin typeface="Cambria Math" panose="02040503050406030204" pitchFamily="18" charset="0"/>
                          </a:rPr>
                          <m:t>𝑝</m:t>
                        </m:r>
                      </m:e>
                      <m:sub>
                        <m:r>
                          <a:rPr lang="en-US" sz="1400" i="1">
                            <a:latin typeface="Cambria Math" panose="02040503050406030204" pitchFamily="18" charset="0"/>
                          </a:rPr>
                          <m:t>𝑖</m:t>
                        </m:r>
                      </m:sub>
                    </m:sSub>
                  </m:oMath>
                </a14:m>
                <a:r>
                  <a:rPr lang="en-US" sz="1400" dirty="0"/>
                  <a:t> is the </a:t>
                </a:r>
                <a:r>
                  <a:rPr lang="en-US" sz="1400" dirty="0" smtClean="0"/>
                  <a:t>proportion </a:t>
                </a:r>
                <a:r>
                  <a:rPr lang="en-US" sz="1400" dirty="0"/>
                  <a:t>of total cell density that is made up by the density of </a:t>
                </a:r>
                <a:r>
                  <a:rPr lang="en-US" sz="1400" dirty="0" smtClean="0"/>
                  <a:t>neighborhood </a:t>
                </a:r>
                <a14:m>
                  <m:oMath xmlns:m="http://schemas.openxmlformats.org/officeDocument/2006/math">
                    <m:r>
                      <a:rPr lang="en-US" sz="1400" i="1">
                        <a:latin typeface="Cambria Math" panose="02040503050406030204" pitchFamily="18" charset="0"/>
                      </a:rPr>
                      <m:t>𝑘</m:t>
                    </m:r>
                  </m:oMath>
                </a14:m>
                <a:r>
                  <a:rPr lang="en-US" sz="1400"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342900" y="5561517"/>
                <a:ext cx="6739537" cy="755463"/>
              </a:xfrm>
              <a:prstGeom prst="rect">
                <a:avLst/>
              </a:prstGeom>
              <a:blipFill>
                <a:blip r:embed="rId4"/>
                <a:stretch>
                  <a:fillRect l="-271" b="-8065"/>
                </a:stretch>
              </a:blipFill>
            </p:spPr>
            <p:txBody>
              <a:bodyPr/>
              <a:lstStyle/>
              <a:p>
                <a:r>
                  <a:rPr lang="en-US">
                    <a:noFill/>
                  </a:rPr>
                  <a:t> </a:t>
                </a:r>
              </a:p>
            </p:txBody>
          </p:sp>
        </mc:Fallback>
      </mc:AlternateContent>
      <p:sp>
        <p:nvSpPr>
          <p:cNvPr id="7" name="Rectangle 6"/>
          <p:cNvSpPr/>
          <p:nvPr/>
        </p:nvSpPr>
        <p:spPr>
          <a:xfrm>
            <a:off x="0" y="6568049"/>
            <a:ext cx="7112260" cy="289951"/>
          </a:xfrm>
          <a:prstGeom prst="rect">
            <a:avLst/>
          </a:prstGeom>
        </p:spPr>
        <p:txBody>
          <a:bodyPr wrap="square">
            <a:spAutoFit/>
          </a:bodyPr>
          <a:lstStyle/>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Reardon S. and O’Sullivan D. 2004. Measures of Spatial Segregation. </a:t>
            </a:r>
            <a:r>
              <a:rPr lang="en-US" sz="1200" i="1" dirty="0">
                <a:latin typeface="Calibri" panose="020F0502020204030204" pitchFamily="34" charset="0"/>
                <a:ea typeface="Calibri" panose="020F0502020204030204" pitchFamily="34" charset="0"/>
                <a:cs typeface="Times New Roman" panose="02020603050405020304" pitchFamily="18" charset="0"/>
              </a:rPr>
              <a:t>Sociological Methodology</a:t>
            </a:r>
            <a:r>
              <a:rPr lang="en-US" sz="1200" dirty="0">
                <a:latin typeface="Calibri" panose="020F0502020204030204" pitchFamily="34" charset="0"/>
                <a:ea typeface="Calibri" panose="020F0502020204030204" pitchFamily="34" charset="0"/>
                <a:cs typeface="Times New Roman" panose="02020603050405020304" pitchFamily="18" charset="0"/>
              </a:rPr>
              <a:t> 34:121-162.</a:t>
            </a:r>
          </a:p>
        </p:txBody>
      </p:sp>
    </p:spTree>
    <p:extLst>
      <p:ext uri="{BB962C8B-B14F-4D97-AF65-F5344CB8AC3E}">
        <p14:creationId xmlns:p14="http://schemas.microsoft.com/office/powerpoint/2010/main" val="11520623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Methods: ‘Market Areas’</a:t>
            </a:r>
            <a:endParaRPr lang="en-US" dirty="0"/>
          </a:p>
        </p:txBody>
      </p:sp>
      <p:sp>
        <p:nvSpPr>
          <p:cNvPr id="3" name="Content Placeholder 2"/>
          <p:cNvSpPr>
            <a:spLocks noGrp="1"/>
          </p:cNvSpPr>
          <p:nvPr>
            <p:ph sz="half" idx="1"/>
          </p:nvPr>
        </p:nvSpPr>
        <p:spPr>
          <a:xfrm>
            <a:off x="342900" y="1404255"/>
            <a:ext cx="8343900" cy="3880200"/>
          </a:xfrm>
        </p:spPr>
        <p:txBody>
          <a:bodyPr/>
          <a:lstStyle/>
          <a:p>
            <a:r>
              <a:rPr lang="en-US" dirty="0" smtClean="0"/>
              <a:t>Using same 25m</a:t>
            </a:r>
            <a:r>
              <a:rPr lang="en-US" baseline="30000" dirty="0" smtClean="0"/>
              <a:t>2</a:t>
            </a:r>
            <a:r>
              <a:rPr lang="en-US" dirty="0" smtClean="0"/>
              <a:t> raster grid.</a:t>
            </a:r>
          </a:p>
          <a:p>
            <a:r>
              <a:rPr lang="en-US" dirty="0" smtClean="0"/>
              <a:t>‘Polygon overlay’ surface computed.</a:t>
            </a:r>
          </a:p>
          <a:p>
            <a:pPr lvl="1"/>
            <a:r>
              <a:rPr lang="en-US" dirty="0" smtClean="0"/>
              <a:t>Each cell starts with a value of 0.</a:t>
            </a:r>
          </a:p>
          <a:p>
            <a:pPr lvl="1"/>
            <a:r>
              <a:rPr lang="en-US" dirty="0" smtClean="0"/>
              <a:t>Cells values are incremented by 1 for each drawing intersection.</a:t>
            </a:r>
          </a:p>
          <a:p>
            <a:pPr lvl="1"/>
            <a:r>
              <a:rPr lang="en-US" dirty="0" smtClean="0"/>
              <a:t>Normalizing by number of neighborhood drawings gives proportion of times each cell included in drawings of neighborhood.</a:t>
            </a:r>
          </a:p>
          <a:p>
            <a:r>
              <a:rPr lang="en-US" dirty="0" smtClean="0"/>
              <a:t>Contouring each neighborhood agreement surface encloses regions of agreement according to the agreement level set (0.5).</a:t>
            </a:r>
          </a:p>
          <a:p>
            <a:r>
              <a:rPr lang="en-US" dirty="0" smtClean="0"/>
              <a:t>Aggregate/collective neighborhood produced.</a:t>
            </a:r>
          </a:p>
          <a:p>
            <a:r>
              <a:rPr lang="en-US" dirty="0"/>
              <a:t>Spatial relationships between collective neighborhood boundaries give a sense of how neighborhoods fit together. </a:t>
            </a:r>
          </a:p>
          <a:p>
            <a:endParaRPr lang="en-US" dirty="0" smtClean="0"/>
          </a:p>
        </p:txBody>
      </p:sp>
    </p:spTree>
    <p:extLst>
      <p:ext uri="{BB962C8B-B14F-4D97-AF65-F5344CB8AC3E}">
        <p14:creationId xmlns:p14="http://schemas.microsoft.com/office/powerpoint/2010/main" val="889354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Results: Dissimilarity (1)</a:t>
            </a:r>
            <a:endParaRPr lang="en-US" dirty="0"/>
          </a:p>
        </p:txBody>
      </p:sp>
      <p:pic>
        <p:nvPicPr>
          <p:cNvPr id="5" name="Content Placeholder 4"/>
          <p:cNvPicPr>
            <a:picLocks noGrp="1" noChangeAspect="1"/>
          </p:cNvPicPr>
          <p:nvPr>
            <p:ph sz="half" idx="1"/>
          </p:nvPr>
        </p:nvPicPr>
        <p:blipFill>
          <a:blip r:embed="rId2"/>
          <a:stretch>
            <a:fillRect/>
          </a:stretch>
        </p:blipFill>
        <p:spPr>
          <a:xfrm>
            <a:off x="118964" y="1392417"/>
            <a:ext cx="2885492" cy="2872041"/>
          </a:xfrm>
          <a:prstGeom prst="rect">
            <a:avLst/>
          </a:prstGeom>
        </p:spPr>
      </p:pic>
      <p:sp>
        <p:nvSpPr>
          <p:cNvPr id="6" name="TextBox 5"/>
          <p:cNvSpPr txBox="1"/>
          <p:nvPr/>
        </p:nvSpPr>
        <p:spPr>
          <a:xfrm>
            <a:off x="411790" y="4429015"/>
            <a:ext cx="2449132" cy="1200329"/>
          </a:xfrm>
          <a:prstGeom prst="rect">
            <a:avLst/>
          </a:prstGeom>
          <a:noFill/>
        </p:spPr>
        <p:txBody>
          <a:bodyPr wrap="none" rtlCol="0">
            <a:spAutoFit/>
          </a:bodyPr>
          <a:lstStyle/>
          <a:p>
            <a:r>
              <a:rPr lang="en-US" u="sng" dirty="0" err="1" smtClean="0"/>
              <a:t>Nolita</a:t>
            </a:r>
            <a:endParaRPr lang="en-US" u="sng" dirty="0" smtClean="0"/>
          </a:p>
          <a:p>
            <a:r>
              <a:rPr lang="en-US" dirty="0" smtClean="0"/>
              <a:t>Centroid: 51.5m (10th)</a:t>
            </a:r>
          </a:p>
          <a:p>
            <a:r>
              <a:rPr lang="en-US" dirty="0" err="1" smtClean="0"/>
              <a:t>Hausdorff</a:t>
            </a:r>
            <a:r>
              <a:rPr lang="en-US" dirty="0" smtClean="0"/>
              <a:t>: 142.8m (3rd)</a:t>
            </a:r>
          </a:p>
          <a:p>
            <a:r>
              <a:rPr lang="en-US" dirty="0" err="1" smtClean="0"/>
              <a:t>Jaccard</a:t>
            </a:r>
            <a:r>
              <a:rPr lang="en-US" dirty="0" smtClean="0"/>
              <a:t>: 0.28 (19th)</a:t>
            </a:r>
            <a:endParaRPr lang="en-US" dirty="0"/>
          </a:p>
        </p:txBody>
      </p:sp>
      <p:pic>
        <p:nvPicPr>
          <p:cNvPr id="7" name="Picture 6"/>
          <p:cNvPicPr>
            <a:picLocks noChangeAspect="1"/>
          </p:cNvPicPr>
          <p:nvPr/>
        </p:nvPicPr>
        <p:blipFill>
          <a:blip r:embed="rId3"/>
          <a:stretch>
            <a:fillRect/>
          </a:stretch>
        </p:blipFill>
        <p:spPr>
          <a:xfrm>
            <a:off x="3116425" y="1376256"/>
            <a:ext cx="2911151" cy="2904365"/>
          </a:xfrm>
          <a:prstGeom prst="rect">
            <a:avLst/>
          </a:prstGeom>
        </p:spPr>
      </p:pic>
      <p:sp>
        <p:nvSpPr>
          <p:cNvPr id="8" name="TextBox 7"/>
          <p:cNvSpPr txBox="1"/>
          <p:nvPr/>
        </p:nvSpPr>
        <p:spPr>
          <a:xfrm>
            <a:off x="3230446" y="4429015"/>
            <a:ext cx="2683107" cy="1200329"/>
          </a:xfrm>
          <a:prstGeom prst="rect">
            <a:avLst/>
          </a:prstGeom>
          <a:noFill/>
        </p:spPr>
        <p:txBody>
          <a:bodyPr wrap="none" rtlCol="0">
            <a:spAutoFit/>
          </a:bodyPr>
          <a:lstStyle/>
          <a:p>
            <a:r>
              <a:rPr lang="en-US" u="sng" dirty="0" smtClean="0"/>
              <a:t>Bay Ridge</a:t>
            </a:r>
          </a:p>
          <a:p>
            <a:r>
              <a:rPr lang="en-US" dirty="0" smtClean="0"/>
              <a:t>Centroid: 121.1m (26th)</a:t>
            </a:r>
          </a:p>
          <a:p>
            <a:r>
              <a:rPr lang="en-US" dirty="0" err="1" smtClean="0"/>
              <a:t>Hausdorff</a:t>
            </a:r>
            <a:r>
              <a:rPr lang="en-US" dirty="0" smtClean="0"/>
              <a:t>: 779.3m (126th)</a:t>
            </a:r>
          </a:p>
          <a:p>
            <a:r>
              <a:rPr lang="en-US" dirty="0" err="1" smtClean="0"/>
              <a:t>Jaccard</a:t>
            </a:r>
            <a:r>
              <a:rPr lang="en-US" dirty="0" smtClean="0"/>
              <a:t>: 0.20 (7th)</a:t>
            </a:r>
            <a:endParaRPr lang="en-US" dirty="0"/>
          </a:p>
        </p:txBody>
      </p:sp>
      <p:pic>
        <p:nvPicPr>
          <p:cNvPr id="3" name="Picture 2"/>
          <p:cNvPicPr>
            <a:picLocks noChangeAspect="1"/>
          </p:cNvPicPr>
          <p:nvPr/>
        </p:nvPicPr>
        <p:blipFill>
          <a:blip r:embed="rId4"/>
          <a:stretch>
            <a:fillRect/>
          </a:stretch>
        </p:blipFill>
        <p:spPr>
          <a:xfrm>
            <a:off x="6139545" y="1368662"/>
            <a:ext cx="2943455" cy="2919552"/>
          </a:xfrm>
          <a:prstGeom prst="rect">
            <a:avLst/>
          </a:prstGeom>
        </p:spPr>
      </p:pic>
      <p:sp>
        <p:nvSpPr>
          <p:cNvPr id="9" name="TextBox 8"/>
          <p:cNvSpPr txBox="1"/>
          <p:nvPr/>
        </p:nvSpPr>
        <p:spPr>
          <a:xfrm>
            <a:off x="6269718" y="4429015"/>
            <a:ext cx="2800126" cy="1200329"/>
          </a:xfrm>
          <a:prstGeom prst="rect">
            <a:avLst/>
          </a:prstGeom>
          <a:noFill/>
        </p:spPr>
        <p:txBody>
          <a:bodyPr wrap="none" rtlCol="0">
            <a:spAutoFit/>
          </a:bodyPr>
          <a:lstStyle/>
          <a:p>
            <a:r>
              <a:rPr lang="en-US" u="sng" dirty="0" smtClean="0"/>
              <a:t>Flushing</a:t>
            </a:r>
          </a:p>
          <a:p>
            <a:r>
              <a:rPr lang="en-US" dirty="0" smtClean="0"/>
              <a:t>Centroid: </a:t>
            </a:r>
            <a:r>
              <a:rPr lang="en-US" dirty="0"/>
              <a:t>1284.3m </a:t>
            </a:r>
            <a:r>
              <a:rPr lang="en-US" dirty="0" smtClean="0"/>
              <a:t>(274th)</a:t>
            </a:r>
          </a:p>
          <a:p>
            <a:r>
              <a:rPr lang="en-US" dirty="0" err="1" smtClean="0"/>
              <a:t>Hausdorff</a:t>
            </a:r>
            <a:r>
              <a:rPr lang="en-US" dirty="0" smtClean="0"/>
              <a:t>: 2442.3m (280th)</a:t>
            </a:r>
          </a:p>
          <a:p>
            <a:r>
              <a:rPr lang="en-US" dirty="0" err="1" smtClean="0"/>
              <a:t>Jaccard</a:t>
            </a:r>
            <a:r>
              <a:rPr lang="en-US" dirty="0" smtClean="0"/>
              <a:t>: 0.70 (190th)</a:t>
            </a:r>
            <a:endParaRPr lang="en-US" dirty="0"/>
          </a:p>
        </p:txBody>
      </p:sp>
    </p:spTree>
    <p:extLst>
      <p:ext uri="{BB962C8B-B14F-4D97-AF65-F5344CB8AC3E}">
        <p14:creationId xmlns:p14="http://schemas.microsoft.com/office/powerpoint/2010/main" val="276897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Results: Dissimilarity (2)</a:t>
            </a:r>
            <a:endParaRPr lang="en-US" dirty="0"/>
          </a:p>
        </p:txBody>
      </p:sp>
      <p:pic>
        <p:nvPicPr>
          <p:cNvPr id="5"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205" t="9740" r="7218" b="8253"/>
          <a:stretch/>
        </p:blipFill>
        <p:spPr>
          <a:xfrm>
            <a:off x="4903236" y="1212365"/>
            <a:ext cx="4126464" cy="4397263"/>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12365"/>
            <a:ext cx="4842588" cy="4842588"/>
          </a:xfrm>
          <a:prstGeom prst="rect">
            <a:avLst/>
          </a:prstGeom>
        </p:spPr>
      </p:pic>
    </p:spTree>
    <p:extLst>
      <p:ext uri="{BB962C8B-B14F-4D97-AF65-F5344CB8AC3E}">
        <p14:creationId xmlns:p14="http://schemas.microsoft.com/office/powerpoint/2010/main" val="193318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a:t>Results: Dissimilarity </a:t>
            </a:r>
            <a:r>
              <a:rPr lang="en-US" dirty="0" smtClean="0"/>
              <a:t>(3)</a:t>
            </a:r>
            <a:endParaRPr lang="en-US" dirty="0"/>
          </a:p>
        </p:txBody>
      </p:sp>
      <p:sp>
        <p:nvSpPr>
          <p:cNvPr id="3" name="Content Placeholder 2"/>
          <p:cNvSpPr>
            <a:spLocks noGrp="1"/>
          </p:cNvSpPr>
          <p:nvPr>
            <p:ph sz="half" idx="1"/>
          </p:nvPr>
        </p:nvSpPr>
        <p:spPr>
          <a:xfrm>
            <a:off x="342900" y="1600201"/>
            <a:ext cx="8343900" cy="3880200"/>
          </a:xfrm>
        </p:spPr>
        <p:txBody>
          <a:bodyPr/>
          <a:lstStyle/>
          <a:p>
            <a:r>
              <a:rPr lang="en-US" dirty="0" smtClean="0"/>
              <a:t>For all measures of dissimilarity there is a relationship with median neighborhood </a:t>
            </a:r>
            <a:r>
              <a:rPr lang="en-US" b="1" dirty="0" smtClean="0"/>
              <a:t>area</a:t>
            </a:r>
            <a:r>
              <a:rPr lang="en-US" dirty="0" smtClean="0"/>
              <a:t> and the </a:t>
            </a:r>
            <a:r>
              <a:rPr lang="en-US" b="1" dirty="0" smtClean="0"/>
              <a:t>count</a:t>
            </a:r>
            <a:r>
              <a:rPr lang="en-US" dirty="0" smtClean="0"/>
              <a:t> of neighborhood drawings.</a:t>
            </a:r>
          </a:p>
          <a:p>
            <a:pPr lvl="1"/>
            <a:r>
              <a:rPr lang="en-US" dirty="0" smtClean="0"/>
              <a:t>Larger neighborhoods associated with higher dissimilarity.</a:t>
            </a:r>
          </a:p>
          <a:p>
            <a:pPr lvl="1"/>
            <a:r>
              <a:rPr lang="en-US" dirty="0" smtClean="0"/>
              <a:t>More drawings associated with lower dissimilarity.</a:t>
            </a:r>
          </a:p>
          <a:p>
            <a:r>
              <a:rPr lang="en-US" dirty="0" smtClean="0"/>
              <a:t>Centroid dissimilarity effect sizes are reasonably large.</a:t>
            </a:r>
          </a:p>
          <a:p>
            <a:r>
              <a:rPr lang="en-US" dirty="0" err="1" smtClean="0"/>
              <a:t>Jaccard</a:t>
            </a:r>
            <a:r>
              <a:rPr lang="en-US" dirty="0" smtClean="0"/>
              <a:t> </a:t>
            </a:r>
            <a:r>
              <a:rPr lang="en-US" dirty="0" smtClean="0"/>
              <a:t>dissimilarity shows smaller effects sizes and less variance explained.</a:t>
            </a:r>
          </a:p>
          <a:p>
            <a:r>
              <a:rPr lang="en-US" dirty="0" err="1" smtClean="0"/>
              <a:t>Hausdorff</a:t>
            </a:r>
            <a:r>
              <a:rPr lang="en-US" dirty="0" smtClean="0"/>
              <a:t> dissimilarity has the largest effects sizes and explains the greatest amount of variance.</a:t>
            </a:r>
            <a:endParaRPr lang="en-US" dirty="0"/>
          </a:p>
          <a:p>
            <a:r>
              <a:rPr lang="en-US" dirty="0" smtClean="0"/>
              <a:t>Moderately strong evidence that neighborhoods with similar dissimilarity values tend to cluster in space.</a:t>
            </a:r>
          </a:p>
          <a:p>
            <a:pPr lvl="1"/>
            <a:endParaRPr lang="en-US" dirty="0"/>
          </a:p>
        </p:txBody>
      </p:sp>
    </p:spTree>
    <p:extLst>
      <p:ext uri="{BB962C8B-B14F-4D97-AF65-F5344CB8AC3E}">
        <p14:creationId xmlns:p14="http://schemas.microsoft.com/office/powerpoint/2010/main" val="780370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Results: Silhouettes (1)</a:t>
            </a:r>
            <a:endParaRPr lang="en-US" dirty="0"/>
          </a:p>
        </p:txBody>
      </p:sp>
      <p:pic>
        <p:nvPicPr>
          <p:cNvPr id="5"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7520" t="4766" r="7716"/>
          <a:stretch/>
        </p:blipFill>
        <p:spPr>
          <a:xfrm>
            <a:off x="531844" y="4872739"/>
            <a:ext cx="5654351" cy="1985261"/>
          </a:xfr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7142" t="3469" r="8062"/>
          <a:stretch/>
        </p:blipFill>
        <p:spPr>
          <a:xfrm>
            <a:off x="17494" y="1417638"/>
            <a:ext cx="8994711" cy="3199833"/>
          </a:xfrm>
          <a:prstGeom prst="rect">
            <a:avLst/>
          </a:prstGeom>
        </p:spPr>
      </p:pic>
    </p:spTree>
    <p:extLst>
      <p:ext uri="{BB962C8B-B14F-4D97-AF65-F5344CB8AC3E}">
        <p14:creationId xmlns:p14="http://schemas.microsoft.com/office/powerpoint/2010/main" val="343228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900" y="274638"/>
            <a:ext cx="8343900" cy="1143000"/>
          </a:xfrm>
        </p:spPr>
        <p:txBody>
          <a:bodyPr/>
          <a:lstStyle/>
          <a:p>
            <a:r>
              <a:rPr lang="en-US" dirty="0" smtClean="0"/>
              <a:t>Contents</a:t>
            </a:r>
            <a:endParaRPr lang="en-US" dirty="0"/>
          </a:p>
        </p:txBody>
      </p:sp>
      <p:sp>
        <p:nvSpPr>
          <p:cNvPr id="5" name="Content Placeholder 4"/>
          <p:cNvSpPr>
            <a:spLocks noGrp="1"/>
          </p:cNvSpPr>
          <p:nvPr>
            <p:ph sz="half" idx="1"/>
          </p:nvPr>
        </p:nvSpPr>
        <p:spPr>
          <a:xfrm>
            <a:off x="342900" y="1600201"/>
            <a:ext cx="8343900" cy="3880200"/>
          </a:xfrm>
        </p:spPr>
        <p:txBody>
          <a:bodyPr/>
          <a:lstStyle/>
          <a:p>
            <a:r>
              <a:rPr lang="en-US" dirty="0" smtClean="0"/>
              <a:t>Motivation</a:t>
            </a:r>
          </a:p>
          <a:p>
            <a:r>
              <a:rPr lang="en-US" dirty="0" smtClean="0"/>
              <a:t>Data</a:t>
            </a:r>
          </a:p>
          <a:p>
            <a:pPr lvl="1"/>
            <a:r>
              <a:rPr lang="en-US" dirty="0" smtClean="0"/>
              <a:t>Collection; preparation; description</a:t>
            </a:r>
          </a:p>
          <a:p>
            <a:r>
              <a:rPr lang="en-US" dirty="0" smtClean="0"/>
              <a:t>Approach</a:t>
            </a:r>
          </a:p>
          <a:p>
            <a:pPr lvl="1"/>
            <a:r>
              <a:rPr lang="en-US" dirty="0" smtClean="0"/>
              <a:t>Similarity (cluster silhouette method)</a:t>
            </a:r>
          </a:p>
          <a:p>
            <a:pPr lvl="2"/>
            <a:r>
              <a:rPr lang="en-US" dirty="0"/>
              <a:t>Assessing coherence in neighborhood </a:t>
            </a:r>
            <a:r>
              <a:rPr lang="en-US" dirty="0" smtClean="0"/>
              <a:t>definition</a:t>
            </a:r>
          </a:p>
          <a:p>
            <a:pPr lvl="1"/>
            <a:r>
              <a:rPr lang="en-US" dirty="0" smtClean="0"/>
              <a:t>Spatial segregation (multi-group entropy index method)</a:t>
            </a:r>
          </a:p>
          <a:p>
            <a:pPr lvl="2"/>
            <a:r>
              <a:rPr lang="en-US" dirty="0"/>
              <a:t>Assessing uncertainty in spatial patterning of </a:t>
            </a:r>
            <a:r>
              <a:rPr lang="en-US" dirty="0" smtClean="0"/>
              <a:t>neighborhoods</a:t>
            </a:r>
          </a:p>
          <a:p>
            <a:pPr lvl="1"/>
            <a:r>
              <a:rPr lang="en-US" dirty="0" smtClean="0"/>
              <a:t>Market area delineation (agreement method)</a:t>
            </a:r>
          </a:p>
          <a:p>
            <a:pPr lvl="2"/>
            <a:r>
              <a:rPr lang="en-US" dirty="0" smtClean="0"/>
              <a:t>Defining </a:t>
            </a:r>
            <a:r>
              <a:rPr lang="en-US" dirty="0"/>
              <a:t>collective neighborhood </a:t>
            </a:r>
            <a:r>
              <a:rPr lang="en-US" dirty="0" smtClean="0"/>
              <a:t>drawings</a:t>
            </a:r>
          </a:p>
          <a:p>
            <a:r>
              <a:rPr lang="en-US" dirty="0" smtClean="0"/>
              <a:t>Results</a:t>
            </a:r>
          </a:p>
          <a:p>
            <a:r>
              <a:rPr lang="en-US" dirty="0" smtClean="0"/>
              <a:t>Further work</a:t>
            </a:r>
            <a:endParaRPr lang="en-US" dirty="0"/>
          </a:p>
        </p:txBody>
      </p:sp>
    </p:spTree>
    <p:extLst>
      <p:ext uri="{BB962C8B-B14F-4D97-AF65-F5344CB8AC3E}">
        <p14:creationId xmlns:p14="http://schemas.microsoft.com/office/powerpoint/2010/main" val="3923762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a:t>Results: Silhouettes </a:t>
            </a:r>
            <a:r>
              <a:rPr lang="en-US" dirty="0" smtClean="0"/>
              <a:t>(2)</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06286" y="1262290"/>
            <a:ext cx="5579705" cy="5579705"/>
          </a:xfrm>
        </p:spPr>
      </p:pic>
    </p:spTree>
    <p:extLst>
      <p:ext uri="{BB962C8B-B14F-4D97-AF65-F5344CB8AC3E}">
        <p14:creationId xmlns:p14="http://schemas.microsoft.com/office/powerpoint/2010/main" val="12536830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Results: Silhouettes (3)</a:t>
            </a:r>
            <a:endParaRPr lang="en-US" dirty="0"/>
          </a:p>
        </p:txBody>
      </p:sp>
      <p:sp>
        <p:nvSpPr>
          <p:cNvPr id="3" name="Content Placeholder 2"/>
          <p:cNvSpPr>
            <a:spLocks noGrp="1"/>
          </p:cNvSpPr>
          <p:nvPr>
            <p:ph sz="half" idx="1"/>
          </p:nvPr>
        </p:nvSpPr>
        <p:spPr>
          <a:xfrm>
            <a:off x="342900" y="1600201"/>
            <a:ext cx="8343900" cy="3880200"/>
          </a:xfrm>
        </p:spPr>
        <p:txBody>
          <a:bodyPr/>
          <a:lstStyle/>
          <a:p>
            <a:r>
              <a:rPr lang="en-US" dirty="0"/>
              <a:t>For all </a:t>
            </a:r>
            <a:r>
              <a:rPr lang="en-US" dirty="0" smtClean="0"/>
              <a:t>silhouette measures there </a:t>
            </a:r>
            <a:r>
              <a:rPr lang="en-US" dirty="0"/>
              <a:t>is a relationship with </a:t>
            </a:r>
            <a:r>
              <a:rPr lang="en-US" dirty="0" smtClean="0"/>
              <a:t>the </a:t>
            </a:r>
            <a:r>
              <a:rPr lang="en-US" b="1" dirty="0"/>
              <a:t>count</a:t>
            </a:r>
            <a:r>
              <a:rPr lang="en-US" dirty="0"/>
              <a:t> of neighborhood </a:t>
            </a:r>
            <a:r>
              <a:rPr lang="en-US" dirty="0" smtClean="0"/>
              <a:t>drawings and neighborhood </a:t>
            </a:r>
            <a:r>
              <a:rPr lang="en-US" b="1" dirty="0" smtClean="0"/>
              <a:t>area</a:t>
            </a:r>
            <a:r>
              <a:rPr lang="en-US" dirty="0" smtClean="0"/>
              <a:t>.</a:t>
            </a:r>
            <a:endParaRPr lang="en-US" dirty="0"/>
          </a:p>
          <a:p>
            <a:pPr lvl="1"/>
            <a:r>
              <a:rPr lang="en-US" dirty="0" smtClean="0"/>
              <a:t>More </a:t>
            </a:r>
            <a:r>
              <a:rPr lang="en-US" dirty="0"/>
              <a:t>drawings associated with </a:t>
            </a:r>
            <a:r>
              <a:rPr lang="en-US" dirty="0" smtClean="0"/>
              <a:t>higher silhouette values, effect sizes small.</a:t>
            </a:r>
          </a:p>
          <a:p>
            <a:pPr lvl="1"/>
            <a:r>
              <a:rPr lang="en-US" dirty="0" smtClean="0"/>
              <a:t>Larger neighborhoods associated with lower silhouette values, effect sizes very small.</a:t>
            </a:r>
          </a:p>
          <a:p>
            <a:r>
              <a:rPr lang="en-US" dirty="0" smtClean="0"/>
              <a:t>Evidence (weak to moderate) of the spatial clustering of similar values. Consistent across all measures (Moran’s I all around 0.25).</a:t>
            </a:r>
            <a:endParaRPr lang="en-US" dirty="0"/>
          </a:p>
          <a:p>
            <a:endParaRPr lang="en-US" dirty="0"/>
          </a:p>
        </p:txBody>
      </p:sp>
      <p:pic>
        <p:nvPicPr>
          <p:cNvPr id="5" name="Picture 4"/>
          <p:cNvPicPr>
            <a:picLocks noChangeAspect="1"/>
          </p:cNvPicPr>
          <p:nvPr/>
        </p:nvPicPr>
        <p:blipFill>
          <a:blip r:embed="rId3"/>
          <a:stretch>
            <a:fillRect/>
          </a:stretch>
        </p:blipFill>
        <p:spPr>
          <a:xfrm>
            <a:off x="65317" y="4553339"/>
            <a:ext cx="7130696" cy="2276668"/>
          </a:xfrm>
          <a:prstGeom prst="rect">
            <a:avLst/>
          </a:prstGeom>
        </p:spPr>
      </p:pic>
    </p:spTree>
    <p:extLst>
      <p:ext uri="{BB962C8B-B14F-4D97-AF65-F5344CB8AC3E}">
        <p14:creationId xmlns:p14="http://schemas.microsoft.com/office/powerpoint/2010/main" val="2754263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Results: Entropy</a:t>
            </a:r>
            <a:endParaRPr lang="en-US" dirty="0"/>
          </a:p>
        </p:txBody>
      </p:sp>
      <p:pic>
        <p:nvPicPr>
          <p:cNvPr id="4"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6742" r="17497"/>
          <a:stretch/>
        </p:blipFill>
        <p:spPr>
          <a:xfrm>
            <a:off x="6159732" y="148945"/>
            <a:ext cx="2881632" cy="5477414"/>
          </a:xfrm>
        </p:spPr>
      </p:pic>
      <p:pic>
        <p:nvPicPr>
          <p:cNvPr id="5" name="Picture 4"/>
          <p:cNvPicPr>
            <a:picLocks noChangeAspect="1"/>
          </p:cNvPicPr>
          <p:nvPr/>
        </p:nvPicPr>
        <p:blipFill>
          <a:blip r:embed="rId4"/>
          <a:stretch>
            <a:fillRect/>
          </a:stretch>
        </p:blipFill>
        <p:spPr>
          <a:xfrm>
            <a:off x="3077517" y="1247354"/>
            <a:ext cx="2827715" cy="5610646"/>
          </a:xfrm>
          <a:prstGeom prst="rect">
            <a:avLst/>
          </a:prstGeom>
        </p:spPr>
      </p:pic>
      <p:pic>
        <p:nvPicPr>
          <p:cNvPr id="6" name="Picture 5"/>
          <p:cNvPicPr>
            <a:picLocks noChangeAspect="1"/>
          </p:cNvPicPr>
          <p:nvPr/>
        </p:nvPicPr>
        <p:blipFill>
          <a:blip r:embed="rId5"/>
          <a:stretch>
            <a:fillRect/>
          </a:stretch>
        </p:blipFill>
        <p:spPr>
          <a:xfrm>
            <a:off x="149916" y="2111237"/>
            <a:ext cx="2927601" cy="4053164"/>
          </a:xfrm>
          <a:prstGeom prst="rect">
            <a:avLst/>
          </a:prstGeom>
        </p:spPr>
      </p:pic>
    </p:spTree>
    <p:extLst>
      <p:ext uri="{BB962C8B-B14F-4D97-AF65-F5344CB8AC3E}">
        <p14:creationId xmlns:p14="http://schemas.microsoft.com/office/powerpoint/2010/main" val="2607184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Results: Agreement</a:t>
            </a:r>
            <a:endParaRPr lang="en-US" dirty="0"/>
          </a:p>
        </p:txBody>
      </p:sp>
      <p:pic>
        <p:nvPicPr>
          <p:cNvPr id="5" name="Content Placeholder 4"/>
          <p:cNvPicPr>
            <a:picLocks noGrp="1" noChangeAspect="1"/>
          </p:cNvPicPr>
          <p:nvPr>
            <p:ph sz="half" idx="1"/>
          </p:nvPr>
        </p:nvPicPr>
        <p:blipFill>
          <a:blip r:embed="rId3"/>
          <a:stretch>
            <a:fillRect/>
          </a:stretch>
        </p:blipFill>
        <p:spPr>
          <a:xfrm>
            <a:off x="4711960" y="1242567"/>
            <a:ext cx="4301412" cy="4399199"/>
          </a:xfrm>
          <a:prstGeom prst="rect">
            <a:avLst/>
          </a:prstGeom>
        </p:spPr>
      </p:pic>
      <p:pic>
        <p:nvPicPr>
          <p:cNvPr id="6" name="Picture 5"/>
          <p:cNvPicPr>
            <a:picLocks noChangeAspect="1"/>
          </p:cNvPicPr>
          <p:nvPr/>
        </p:nvPicPr>
        <p:blipFill>
          <a:blip r:embed="rId4"/>
          <a:stretch>
            <a:fillRect/>
          </a:stretch>
        </p:blipFill>
        <p:spPr>
          <a:xfrm>
            <a:off x="444731" y="1203048"/>
            <a:ext cx="3567432" cy="3046419"/>
          </a:xfrm>
          <a:prstGeom prst="rect">
            <a:avLst/>
          </a:prstGeom>
        </p:spPr>
      </p:pic>
      <p:pic>
        <p:nvPicPr>
          <p:cNvPr id="7" name="Picture 6"/>
          <p:cNvPicPr>
            <a:picLocks noChangeAspect="1"/>
          </p:cNvPicPr>
          <p:nvPr/>
        </p:nvPicPr>
        <p:blipFill>
          <a:blip r:embed="rId5"/>
          <a:stretch>
            <a:fillRect/>
          </a:stretch>
        </p:blipFill>
        <p:spPr>
          <a:xfrm>
            <a:off x="453044" y="4311648"/>
            <a:ext cx="3447151" cy="2684432"/>
          </a:xfrm>
          <a:prstGeom prst="rect">
            <a:avLst/>
          </a:prstGeom>
        </p:spPr>
      </p:pic>
    </p:spTree>
    <p:extLst>
      <p:ext uri="{BB962C8B-B14F-4D97-AF65-F5344CB8AC3E}">
        <p14:creationId xmlns:p14="http://schemas.microsoft.com/office/powerpoint/2010/main" val="12554666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Improvements?</a:t>
            </a:r>
            <a:endParaRPr lang="en-US" dirty="0"/>
          </a:p>
        </p:txBody>
      </p:sp>
      <p:sp>
        <p:nvSpPr>
          <p:cNvPr id="3" name="Content Placeholder 2"/>
          <p:cNvSpPr>
            <a:spLocks noGrp="1"/>
          </p:cNvSpPr>
          <p:nvPr>
            <p:ph sz="half" idx="1"/>
          </p:nvPr>
        </p:nvSpPr>
        <p:spPr>
          <a:xfrm>
            <a:off x="342900" y="1600201"/>
            <a:ext cx="8343900" cy="3880200"/>
          </a:xfrm>
        </p:spPr>
        <p:txBody>
          <a:bodyPr/>
          <a:lstStyle/>
          <a:p>
            <a:r>
              <a:rPr lang="en-US" dirty="0" smtClean="0"/>
              <a:t>Use </a:t>
            </a:r>
            <a:r>
              <a:rPr lang="en-US" dirty="0" err="1" smtClean="0"/>
              <a:t>hlms</a:t>
            </a:r>
            <a:r>
              <a:rPr lang="en-US" dirty="0" smtClean="0"/>
              <a:t> for regression to account for nested drawing-neighborhood structure.</a:t>
            </a:r>
          </a:p>
          <a:p>
            <a:r>
              <a:rPr lang="en-US" dirty="0" smtClean="0"/>
              <a:t>Look at normalizing distance measures – i.e. standardized Euclidean distance (transform to variances of 1)</a:t>
            </a:r>
          </a:p>
          <a:p>
            <a:r>
              <a:rPr lang="en-US" dirty="0" smtClean="0"/>
              <a:t>Consider other indexes other than entropy capturing evennes</a:t>
            </a:r>
            <a:r>
              <a:rPr lang="en-US" dirty="0"/>
              <a:t>s</a:t>
            </a:r>
            <a:r>
              <a:rPr lang="en-US" dirty="0" smtClean="0"/>
              <a:t> (i.e. Simpson’s index, </a:t>
            </a:r>
            <a:r>
              <a:rPr lang="en-US" dirty="0" err="1" smtClean="0"/>
              <a:t>multigroup</a:t>
            </a:r>
            <a:r>
              <a:rPr lang="en-US" dirty="0" smtClean="0"/>
              <a:t> interaction index). Also richness?</a:t>
            </a:r>
          </a:p>
          <a:p>
            <a:r>
              <a:rPr lang="en-US" dirty="0" smtClean="0"/>
              <a:t>Role for weighting? (currently neighborhoods treated equally)</a:t>
            </a:r>
          </a:p>
          <a:p>
            <a:r>
              <a:rPr lang="en-US" dirty="0" smtClean="0"/>
              <a:t>Look for empirically justified values to contour agreement (other than 50% agreement).</a:t>
            </a:r>
          </a:p>
          <a:p>
            <a:r>
              <a:rPr lang="en-US" dirty="0" smtClean="0"/>
              <a:t>Methods of synthesis/summary?</a:t>
            </a:r>
          </a:p>
          <a:p>
            <a:endParaRPr lang="en-US" dirty="0"/>
          </a:p>
        </p:txBody>
      </p:sp>
    </p:spTree>
    <p:extLst>
      <p:ext uri="{BB962C8B-B14F-4D97-AF65-F5344CB8AC3E}">
        <p14:creationId xmlns:p14="http://schemas.microsoft.com/office/powerpoint/2010/main" val="2329590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Consolidation</a:t>
            </a:r>
            <a:endParaRPr lang="en-US" dirty="0"/>
          </a:p>
        </p:txBody>
      </p:sp>
      <p:sp>
        <p:nvSpPr>
          <p:cNvPr id="3" name="Content Placeholder 2"/>
          <p:cNvSpPr>
            <a:spLocks noGrp="1"/>
          </p:cNvSpPr>
          <p:nvPr>
            <p:ph sz="half" idx="1"/>
          </p:nvPr>
        </p:nvSpPr>
        <p:spPr>
          <a:xfrm>
            <a:off x="342900" y="1600201"/>
            <a:ext cx="8343900" cy="3880200"/>
          </a:xfrm>
        </p:spPr>
        <p:txBody>
          <a:bodyPr/>
          <a:lstStyle/>
          <a:p>
            <a:r>
              <a:rPr lang="en-US" dirty="0" smtClean="0"/>
              <a:t>Simple approaches demonstrate the messiness of collective neighborhood definitions.</a:t>
            </a:r>
          </a:p>
          <a:p>
            <a:r>
              <a:rPr lang="en-US" dirty="0"/>
              <a:t>Translation into meaningful </a:t>
            </a:r>
            <a:r>
              <a:rPr lang="en-US" dirty="0" smtClean="0"/>
              <a:t>application?</a:t>
            </a:r>
            <a:endParaRPr lang="en-US" dirty="0"/>
          </a:p>
          <a:p>
            <a:pPr lvl="1"/>
            <a:r>
              <a:rPr lang="en-US" dirty="0"/>
              <a:t>Purely of descriptive interest?</a:t>
            </a:r>
          </a:p>
          <a:p>
            <a:pPr lvl="1"/>
            <a:r>
              <a:rPr lang="en-US" dirty="0"/>
              <a:t>Mapping to administrative </a:t>
            </a:r>
            <a:r>
              <a:rPr lang="en-US" dirty="0" smtClean="0"/>
              <a:t>zones/individual data?</a:t>
            </a:r>
          </a:p>
          <a:p>
            <a:r>
              <a:rPr lang="en-US" dirty="0" smtClean="0"/>
              <a:t>Relationship between neighborhood and populations?</a:t>
            </a:r>
          </a:p>
          <a:p>
            <a:pPr lvl="1"/>
            <a:r>
              <a:rPr lang="en-US" dirty="0" smtClean="0"/>
              <a:t>Inequalities</a:t>
            </a:r>
          </a:p>
        </p:txBody>
      </p:sp>
    </p:spTree>
    <p:extLst>
      <p:ext uri="{BB962C8B-B14F-4D97-AF65-F5344CB8AC3E}">
        <p14:creationId xmlns:p14="http://schemas.microsoft.com/office/powerpoint/2010/main" val="3859399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5476" r="2041"/>
          <a:stretch/>
        </p:blipFill>
        <p:spPr>
          <a:xfrm>
            <a:off x="1502228" y="0"/>
            <a:ext cx="4525347" cy="6858000"/>
          </a:xfrm>
          <a:prstGeom prst="rect">
            <a:avLst/>
          </a:prstGeom>
        </p:spPr>
      </p:pic>
    </p:spTree>
    <p:extLst>
      <p:ext uri="{BB962C8B-B14F-4D97-AF65-F5344CB8AC3E}">
        <p14:creationId xmlns:p14="http://schemas.microsoft.com/office/powerpoint/2010/main" val="793380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1905"/>
          <a:stretch/>
        </p:blipFill>
        <p:spPr>
          <a:xfrm>
            <a:off x="102636" y="0"/>
            <a:ext cx="7854043" cy="6858000"/>
          </a:xfrm>
          <a:prstGeom prst="rect">
            <a:avLst/>
          </a:prstGeom>
        </p:spPr>
      </p:pic>
    </p:spTree>
    <p:extLst>
      <p:ext uri="{BB962C8B-B14F-4D97-AF65-F5344CB8AC3E}">
        <p14:creationId xmlns:p14="http://schemas.microsoft.com/office/powerpoint/2010/main" val="31692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556" r="9707"/>
          <a:stretch/>
        </p:blipFill>
        <p:spPr>
          <a:xfrm>
            <a:off x="709126" y="0"/>
            <a:ext cx="6484776" cy="6858000"/>
          </a:xfrm>
          <a:prstGeom prst="rect">
            <a:avLst/>
          </a:prstGeom>
        </p:spPr>
      </p:pic>
    </p:spTree>
    <p:extLst>
      <p:ext uri="{BB962C8B-B14F-4D97-AF65-F5344CB8AC3E}">
        <p14:creationId xmlns:p14="http://schemas.microsoft.com/office/powerpoint/2010/main" val="1648329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125" r="2276"/>
          <a:stretch/>
        </p:blipFill>
        <p:spPr>
          <a:xfrm>
            <a:off x="177280" y="106515"/>
            <a:ext cx="7688426" cy="6751485"/>
          </a:xfrm>
          <a:prstGeom prst="rect">
            <a:avLst/>
          </a:prstGeom>
        </p:spPr>
      </p:pic>
    </p:spTree>
    <p:extLst>
      <p:ext uri="{BB962C8B-B14F-4D97-AF65-F5344CB8AC3E}">
        <p14:creationId xmlns:p14="http://schemas.microsoft.com/office/powerpoint/2010/main" val="425523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Motivation</a:t>
            </a:r>
            <a:endParaRPr lang="en-US" dirty="0"/>
          </a:p>
        </p:txBody>
      </p:sp>
      <p:sp>
        <p:nvSpPr>
          <p:cNvPr id="3" name="Content Placeholder 2"/>
          <p:cNvSpPr>
            <a:spLocks noGrp="1"/>
          </p:cNvSpPr>
          <p:nvPr>
            <p:ph sz="half" idx="1"/>
          </p:nvPr>
        </p:nvSpPr>
        <p:spPr>
          <a:xfrm>
            <a:off x="342900" y="1600201"/>
            <a:ext cx="8343900" cy="3880200"/>
          </a:xfrm>
        </p:spPr>
        <p:txBody>
          <a:bodyPr/>
          <a:lstStyle/>
          <a:p>
            <a:r>
              <a:rPr lang="en-US" dirty="0"/>
              <a:t>Explore the (in)congruence of urban neighborhoods using volunteered geographic information from </a:t>
            </a:r>
            <a:r>
              <a:rPr lang="en-US" dirty="0" err="1" smtClean="0"/>
              <a:t>DNAInfo</a:t>
            </a:r>
            <a:r>
              <a:rPr lang="en-US" dirty="0" smtClean="0"/>
              <a:t>.</a:t>
            </a:r>
          </a:p>
          <a:p>
            <a:endParaRPr lang="en-US" dirty="0"/>
          </a:p>
          <a:p>
            <a:r>
              <a:rPr lang="en-US" dirty="0"/>
              <a:t>Individual factors do not fully explain the variance in population health outcomes and behaviors.</a:t>
            </a:r>
          </a:p>
          <a:p>
            <a:pPr lvl="1"/>
            <a:r>
              <a:rPr lang="en-US" dirty="0"/>
              <a:t>Social, cultural, economic and environmental contexts complicit.</a:t>
            </a:r>
          </a:p>
          <a:p>
            <a:r>
              <a:rPr lang="en-US" dirty="0"/>
              <a:t>No natural units of neighborhood</a:t>
            </a:r>
          </a:p>
          <a:p>
            <a:pPr lvl="1"/>
            <a:r>
              <a:rPr lang="en-US" dirty="0"/>
              <a:t>Tension between </a:t>
            </a:r>
            <a:r>
              <a:rPr lang="en-US" i="1" dirty="0"/>
              <a:t>space</a:t>
            </a:r>
            <a:r>
              <a:rPr lang="en-US" dirty="0"/>
              <a:t> as container or </a:t>
            </a:r>
            <a:r>
              <a:rPr lang="en-US" i="1" dirty="0"/>
              <a:t>place</a:t>
            </a:r>
            <a:r>
              <a:rPr lang="en-US" dirty="0"/>
              <a:t> as process</a:t>
            </a:r>
          </a:p>
          <a:p>
            <a:r>
              <a:rPr lang="en-US" dirty="0"/>
              <a:t>‘True causally relevant’ neighborhood </a:t>
            </a:r>
            <a:r>
              <a:rPr lang="en-US" dirty="0" smtClean="0"/>
              <a:t>difficult to define.</a:t>
            </a:r>
            <a:endParaRPr lang="en-US" dirty="0"/>
          </a:p>
          <a:p>
            <a:pPr lvl="1"/>
            <a:r>
              <a:rPr lang="en-US" dirty="0"/>
              <a:t>Misclassification of exposure from competing </a:t>
            </a:r>
            <a:r>
              <a:rPr lang="en-US" dirty="0" smtClean="0"/>
              <a:t>definitions</a:t>
            </a:r>
            <a:endParaRPr lang="en-US" dirty="0"/>
          </a:p>
        </p:txBody>
      </p:sp>
    </p:spTree>
    <p:extLst>
      <p:ext uri="{BB962C8B-B14F-4D97-AF65-F5344CB8AC3E}">
        <p14:creationId xmlns:p14="http://schemas.microsoft.com/office/powerpoint/2010/main" val="360388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8163"/>
          <a:stretch/>
        </p:blipFill>
        <p:spPr>
          <a:xfrm>
            <a:off x="0" y="261257"/>
            <a:ext cx="8042987" cy="6487347"/>
          </a:xfrm>
          <a:prstGeom prst="rect">
            <a:avLst/>
          </a:prstGeom>
        </p:spPr>
      </p:pic>
    </p:spTree>
    <p:extLst>
      <p:ext uri="{BB962C8B-B14F-4D97-AF65-F5344CB8AC3E}">
        <p14:creationId xmlns:p14="http://schemas.microsoft.com/office/powerpoint/2010/main" val="88999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274638"/>
            <a:ext cx="8343901" cy="1143000"/>
          </a:xfrm>
        </p:spPr>
        <p:txBody>
          <a:bodyPr/>
          <a:lstStyle/>
          <a:p>
            <a:r>
              <a:rPr lang="en-US" dirty="0" smtClean="0"/>
              <a:t>Manhattan Silhouettes</a:t>
            </a:r>
            <a:endParaRPr lang="en-US" dirty="0"/>
          </a:p>
        </p:txBody>
      </p:sp>
      <p:pic>
        <p:nvPicPr>
          <p:cNvPr id="5" name="Content Placeholder 4"/>
          <p:cNvPicPr>
            <a:picLocks noGrp="1" noChangeAspect="1"/>
          </p:cNvPicPr>
          <p:nvPr>
            <p:ph sz="half" idx="1"/>
          </p:nvPr>
        </p:nvPicPr>
        <p:blipFill>
          <a:blip r:embed="rId2"/>
          <a:stretch>
            <a:fillRect/>
          </a:stretch>
        </p:blipFill>
        <p:spPr>
          <a:xfrm>
            <a:off x="342900" y="1126346"/>
            <a:ext cx="2965566" cy="2231353"/>
          </a:xfrm>
          <a:prstGeom prst="rect">
            <a:avLst/>
          </a:prstGeom>
        </p:spPr>
      </p:pic>
      <p:sp>
        <p:nvSpPr>
          <p:cNvPr id="6" name="TextBox 5"/>
          <p:cNvSpPr txBox="1"/>
          <p:nvPr/>
        </p:nvSpPr>
        <p:spPr>
          <a:xfrm>
            <a:off x="3001103" y="2269346"/>
            <a:ext cx="1670650" cy="400110"/>
          </a:xfrm>
          <a:prstGeom prst="rect">
            <a:avLst/>
          </a:prstGeom>
          <a:noFill/>
        </p:spPr>
        <p:txBody>
          <a:bodyPr wrap="none" rtlCol="0">
            <a:spAutoFit/>
          </a:bodyPr>
          <a:lstStyle/>
          <a:p>
            <a:r>
              <a:rPr lang="en-US" sz="1000" dirty="0"/>
              <a:t>Mean silhouette </a:t>
            </a:r>
            <a:r>
              <a:rPr lang="en-US" sz="1000" dirty="0" smtClean="0"/>
              <a:t>score: 0.44</a:t>
            </a:r>
            <a:endParaRPr lang="en-US" sz="1000" dirty="0"/>
          </a:p>
          <a:p>
            <a:r>
              <a:rPr lang="en-US" sz="1000" dirty="0"/>
              <a:t>Median </a:t>
            </a:r>
            <a:r>
              <a:rPr lang="en-US" sz="1000" dirty="0" smtClean="0"/>
              <a:t>silhouette: 0.53</a:t>
            </a:r>
            <a:endParaRPr lang="en-US" sz="1000" dirty="0"/>
          </a:p>
        </p:txBody>
      </p:sp>
      <p:graphicFrame>
        <p:nvGraphicFramePr>
          <p:cNvPr id="8" name="Table 7"/>
          <p:cNvGraphicFramePr>
            <a:graphicFrameLocks noGrp="1"/>
          </p:cNvGraphicFramePr>
          <p:nvPr>
            <p:extLst/>
          </p:nvPr>
        </p:nvGraphicFramePr>
        <p:xfrm>
          <a:off x="202317" y="3627357"/>
          <a:ext cx="4469436" cy="3108960"/>
        </p:xfrm>
        <a:graphic>
          <a:graphicData uri="http://schemas.openxmlformats.org/drawingml/2006/table">
            <a:tbl>
              <a:tblPr firstRow="1" bandRow="1">
                <a:tableStyleId>{9D7B26C5-4107-4FEC-AEDC-1716B250A1EF}</a:tableStyleId>
              </a:tblPr>
              <a:tblGrid>
                <a:gridCol w="2166831">
                  <a:extLst>
                    <a:ext uri="{9D8B030D-6E8A-4147-A177-3AD203B41FA5}">
                      <a16:colId xmlns:a16="http://schemas.microsoft.com/office/drawing/2014/main" xmlns="" val="3929704293"/>
                    </a:ext>
                  </a:extLst>
                </a:gridCol>
                <a:gridCol w="1547410">
                  <a:extLst>
                    <a:ext uri="{9D8B030D-6E8A-4147-A177-3AD203B41FA5}">
                      <a16:colId xmlns:a16="http://schemas.microsoft.com/office/drawing/2014/main" xmlns="" val="1295683538"/>
                    </a:ext>
                  </a:extLst>
                </a:gridCol>
                <a:gridCol w="755195">
                  <a:extLst>
                    <a:ext uri="{9D8B030D-6E8A-4147-A177-3AD203B41FA5}">
                      <a16:colId xmlns:a16="http://schemas.microsoft.com/office/drawing/2014/main" xmlns="" val="1829611346"/>
                    </a:ext>
                  </a:extLst>
                </a:gridCol>
              </a:tblGrid>
              <a:tr h="215970">
                <a:tc>
                  <a:txBody>
                    <a:bodyPr/>
                    <a:lstStyle/>
                    <a:p>
                      <a:r>
                        <a:rPr lang="en-US" sz="1100" dirty="0" smtClean="0"/>
                        <a:t>Neighborhood</a:t>
                      </a:r>
                      <a:endParaRPr lang="en-US" sz="1100" dirty="0"/>
                    </a:p>
                  </a:txBody>
                  <a:tcPr/>
                </a:tc>
                <a:tc>
                  <a:txBody>
                    <a:bodyPr/>
                    <a:lstStyle/>
                    <a:p>
                      <a:r>
                        <a:rPr lang="en-US" sz="1100" dirty="0" smtClean="0"/>
                        <a:t>Silhouette Score</a:t>
                      </a:r>
                      <a:endParaRPr lang="en-US" sz="1100" dirty="0"/>
                    </a:p>
                  </a:txBody>
                  <a:tcPr/>
                </a:tc>
                <a:tc>
                  <a:txBody>
                    <a:bodyPr/>
                    <a:lstStyle/>
                    <a:p>
                      <a:r>
                        <a:rPr lang="en-US" sz="1100" dirty="0" smtClean="0"/>
                        <a:t>Rank</a:t>
                      </a:r>
                      <a:endParaRPr lang="en-US" sz="1100" dirty="0"/>
                    </a:p>
                  </a:txBody>
                  <a:tcPr/>
                </a:tc>
                <a:extLst>
                  <a:ext uri="{0D108BD9-81ED-4DB2-BD59-A6C34878D82A}">
                    <a16:rowId xmlns:a16="http://schemas.microsoft.com/office/drawing/2014/main" xmlns="" val="3262782131"/>
                  </a:ext>
                </a:extLst>
              </a:tr>
              <a:tr h="215970">
                <a:tc>
                  <a:txBody>
                    <a:bodyPr/>
                    <a:lstStyle/>
                    <a:p>
                      <a:r>
                        <a:rPr lang="en-US" sz="1100" dirty="0" smtClean="0"/>
                        <a:t>Stuyvesant Town</a:t>
                      </a:r>
                      <a:endParaRPr lang="en-US" sz="1100" dirty="0"/>
                    </a:p>
                  </a:txBody>
                  <a:tcPr/>
                </a:tc>
                <a:tc>
                  <a:txBody>
                    <a:bodyPr/>
                    <a:lstStyle/>
                    <a:p>
                      <a:r>
                        <a:rPr lang="en-US" sz="1100" dirty="0" smtClean="0"/>
                        <a:t>0.85</a:t>
                      </a:r>
                      <a:endParaRPr lang="en-US" sz="1100" dirty="0"/>
                    </a:p>
                  </a:txBody>
                  <a:tcPr/>
                </a:tc>
                <a:tc>
                  <a:txBody>
                    <a:bodyPr/>
                    <a:lstStyle/>
                    <a:p>
                      <a:r>
                        <a:rPr lang="en-US" sz="1100" dirty="0" smtClean="0"/>
                        <a:t>1</a:t>
                      </a:r>
                      <a:endParaRPr lang="en-US" sz="1100" dirty="0"/>
                    </a:p>
                  </a:txBody>
                  <a:tcPr/>
                </a:tc>
                <a:extLst>
                  <a:ext uri="{0D108BD9-81ED-4DB2-BD59-A6C34878D82A}">
                    <a16:rowId xmlns:a16="http://schemas.microsoft.com/office/drawing/2014/main" xmlns="" val="3620073954"/>
                  </a:ext>
                </a:extLst>
              </a:tr>
              <a:tr h="215970">
                <a:tc>
                  <a:txBody>
                    <a:bodyPr/>
                    <a:lstStyle/>
                    <a:p>
                      <a:r>
                        <a:rPr lang="en-US" sz="1100" dirty="0" smtClean="0"/>
                        <a:t>Tudor City</a:t>
                      </a:r>
                      <a:endParaRPr lang="en-US" sz="1100" dirty="0"/>
                    </a:p>
                  </a:txBody>
                  <a:tcPr/>
                </a:tc>
                <a:tc>
                  <a:txBody>
                    <a:bodyPr/>
                    <a:lstStyle/>
                    <a:p>
                      <a:r>
                        <a:rPr lang="en-US" sz="1100" dirty="0" smtClean="0"/>
                        <a:t>0.77</a:t>
                      </a:r>
                      <a:endParaRPr lang="en-US" sz="1100" dirty="0"/>
                    </a:p>
                  </a:txBody>
                  <a:tcPr/>
                </a:tc>
                <a:tc>
                  <a:txBody>
                    <a:bodyPr/>
                    <a:lstStyle/>
                    <a:p>
                      <a:r>
                        <a:rPr lang="en-US" sz="1100" dirty="0" smtClean="0"/>
                        <a:t>2</a:t>
                      </a:r>
                      <a:endParaRPr lang="en-US" sz="1100" dirty="0"/>
                    </a:p>
                  </a:txBody>
                  <a:tcPr/>
                </a:tc>
                <a:extLst>
                  <a:ext uri="{0D108BD9-81ED-4DB2-BD59-A6C34878D82A}">
                    <a16:rowId xmlns:a16="http://schemas.microsoft.com/office/drawing/2014/main" xmlns="" val="304793363"/>
                  </a:ext>
                </a:extLst>
              </a:tr>
              <a:tr h="215970">
                <a:tc>
                  <a:txBody>
                    <a:bodyPr/>
                    <a:lstStyle/>
                    <a:p>
                      <a:r>
                        <a:rPr lang="en-US" sz="1100" dirty="0" err="1" smtClean="0"/>
                        <a:t>Inwood</a:t>
                      </a:r>
                      <a:endParaRPr lang="en-US" sz="1100" dirty="0"/>
                    </a:p>
                  </a:txBody>
                  <a:tcPr/>
                </a:tc>
                <a:tc>
                  <a:txBody>
                    <a:bodyPr/>
                    <a:lstStyle/>
                    <a:p>
                      <a:r>
                        <a:rPr lang="en-US" sz="1100" dirty="0" smtClean="0"/>
                        <a:t>0.74</a:t>
                      </a:r>
                      <a:endParaRPr lang="en-US" sz="1100" dirty="0"/>
                    </a:p>
                  </a:txBody>
                  <a:tcPr/>
                </a:tc>
                <a:tc>
                  <a:txBody>
                    <a:bodyPr/>
                    <a:lstStyle/>
                    <a:p>
                      <a:r>
                        <a:rPr lang="en-US" sz="1100" dirty="0" smtClean="0"/>
                        <a:t>3</a:t>
                      </a:r>
                      <a:endParaRPr lang="en-US" sz="1100" dirty="0"/>
                    </a:p>
                  </a:txBody>
                  <a:tcPr/>
                </a:tc>
                <a:extLst>
                  <a:ext uri="{0D108BD9-81ED-4DB2-BD59-A6C34878D82A}">
                    <a16:rowId xmlns:a16="http://schemas.microsoft.com/office/drawing/2014/main" xmlns="" val="1150128764"/>
                  </a:ext>
                </a:extLst>
              </a:tr>
              <a:tr h="215970">
                <a:tc>
                  <a:txBody>
                    <a:bodyPr/>
                    <a:lstStyle/>
                    <a:p>
                      <a:r>
                        <a:rPr lang="en-US" sz="1100" dirty="0" smtClean="0"/>
                        <a:t>Marble Hill</a:t>
                      </a:r>
                      <a:endParaRPr lang="en-US" sz="1100" dirty="0"/>
                    </a:p>
                  </a:txBody>
                  <a:tcPr/>
                </a:tc>
                <a:tc>
                  <a:txBody>
                    <a:bodyPr/>
                    <a:lstStyle/>
                    <a:p>
                      <a:r>
                        <a:rPr lang="en-US" sz="1100" dirty="0" smtClean="0"/>
                        <a:t>0.74</a:t>
                      </a:r>
                      <a:endParaRPr lang="en-US" sz="1100" dirty="0"/>
                    </a:p>
                  </a:txBody>
                  <a:tcPr/>
                </a:tc>
                <a:tc>
                  <a:txBody>
                    <a:bodyPr/>
                    <a:lstStyle/>
                    <a:p>
                      <a:r>
                        <a:rPr lang="en-US" sz="1100" dirty="0" smtClean="0"/>
                        <a:t>4</a:t>
                      </a:r>
                      <a:endParaRPr lang="en-US" sz="1100" dirty="0"/>
                    </a:p>
                  </a:txBody>
                  <a:tcPr/>
                </a:tc>
                <a:extLst>
                  <a:ext uri="{0D108BD9-81ED-4DB2-BD59-A6C34878D82A}">
                    <a16:rowId xmlns:a16="http://schemas.microsoft.com/office/drawing/2014/main" xmlns="" val="1867149358"/>
                  </a:ext>
                </a:extLst>
              </a:tr>
              <a:tr h="215970">
                <a:tc>
                  <a:txBody>
                    <a:bodyPr/>
                    <a:lstStyle/>
                    <a:p>
                      <a:r>
                        <a:rPr lang="en-US" sz="1100" dirty="0" smtClean="0"/>
                        <a:t>Hudson</a:t>
                      </a:r>
                      <a:r>
                        <a:rPr lang="en-US" sz="1100" baseline="0" dirty="0" smtClean="0"/>
                        <a:t> Square</a:t>
                      </a:r>
                      <a:endParaRPr lang="en-US" sz="1100" dirty="0"/>
                    </a:p>
                  </a:txBody>
                  <a:tcPr/>
                </a:tc>
                <a:tc>
                  <a:txBody>
                    <a:bodyPr/>
                    <a:lstStyle/>
                    <a:p>
                      <a:r>
                        <a:rPr lang="en-US" sz="1100" dirty="0" smtClean="0"/>
                        <a:t>0.71</a:t>
                      </a:r>
                      <a:endParaRPr lang="en-US" sz="1100" dirty="0"/>
                    </a:p>
                  </a:txBody>
                  <a:tcPr/>
                </a:tc>
                <a:tc>
                  <a:txBody>
                    <a:bodyPr/>
                    <a:lstStyle/>
                    <a:p>
                      <a:r>
                        <a:rPr lang="en-US" sz="1100" dirty="0" smtClean="0"/>
                        <a:t>5</a:t>
                      </a:r>
                      <a:endParaRPr lang="en-US" sz="1100" dirty="0"/>
                    </a:p>
                  </a:txBody>
                  <a:tcPr/>
                </a:tc>
                <a:extLst>
                  <a:ext uri="{0D108BD9-81ED-4DB2-BD59-A6C34878D82A}">
                    <a16:rowId xmlns:a16="http://schemas.microsoft.com/office/drawing/2014/main" xmlns="" val="1578216067"/>
                  </a:ext>
                </a:extLst>
              </a:tr>
              <a:tr h="215970">
                <a:tc>
                  <a:txBody>
                    <a:bodyPr/>
                    <a:lstStyle/>
                    <a:p>
                      <a:r>
                        <a:rPr lang="en-US" sz="1100" dirty="0" smtClean="0"/>
                        <a:t>…</a:t>
                      </a:r>
                      <a:endParaRPr lang="en-US" sz="1100" dirty="0"/>
                    </a:p>
                  </a:txBody>
                  <a:tcPr/>
                </a:tc>
                <a:tc>
                  <a:txBody>
                    <a:bodyPr/>
                    <a:lstStyle/>
                    <a:p>
                      <a:r>
                        <a:rPr lang="en-US" sz="1100" dirty="0" smtClean="0"/>
                        <a:t>…</a:t>
                      </a:r>
                      <a:endParaRPr lang="en-US" sz="1100" dirty="0"/>
                    </a:p>
                  </a:txBody>
                  <a:tcPr/>
                </a:tc>
                <a:tc>
                  <a:txBody>
                    <a:bodyPr/>
                    <a:lstStyle/>
                    <a:p>
                      <a:r>
                        <a:rPr lang="en-US" sz="1100" dirty="0" smtClean="0"/>
                        <a:t>…</a:t>
                      </a:r>
                      <a:endParaRPr lang="en-US" sz="1100" dirty="0"/>
                    </a:p>
                  </a:txBody>
                  <a:tcPr/>
                </a:tc>
                <a:extLst>
                  <a:ext uri="{0D108BD9-81ED-4DB2-BD59-A6C34878D82A}">
                    <a16:rowId xmlns:a16="http://schemas.microsoft.com/office/drawing/2014/main" xmlns="" val="3010275088"/>
                  </a:ext>
                </a:extLst>
              </a:tr>
              <a:tr h="215970">
                <a:tc>
                  <a:txBody>
                    <a:bodyPr/>
                    <a:lstStyle/>
                    <a:p>
                      <a:r>
                        <a:rPr lang="en-US" sz="1100" dirty="0" smtClean="0"/>
                        <a:t>Midtown</a:t>
                      </a:r>
                      <a:endParaRPr lang="en-US" sz="1100" dirty="0"/>
                    </a:p>
                  </a:txBody>
                  <a:tcPr/>
                </a:tc>
                <a:tc>
                  <a:txBody>
                    <a:bodyPr/>
                    <a:lstStyle/>
                    <a:p>
                      <a:r>
                        <a:rPr lang="en-US" sz="1100" dirty="0" smtClean="0"/>
                        <a:t>0.01</a:t>
                      </a:r>
                      <a:endParaRPr lang="en-US" sz="1100" dirty="0"/>
                    </a:p>
                  </a:txBody>
                  <a:tcPr/>
                </a:tc>
                <a:tc>
                  <a:txBody>
                    <a:bodyPr/>
                    <a:lstStyle/>
                    <a:p>
                      <a:r>
                        <a:rPr lang="en-US" sz="1100" dirty="0" smtClean="0"/>
                        <a:t>50</a:t>
                      </a:r>
                      <a:endParaRPr lang="en-US" sz="1100" dirty="0"/>
                    </a:p>
                  </a:txBody>
                  <a:tcPr/>
                </a:tc>
                <a:extLst>
                  <a:ext uri="{0D108BD9-81ED-4DB2-BD59-A6C34878D82A}">
                    <a16:rowId xmlns:a16="http://schemas.microsoft.com/office/drawing/2014/main" xmlns="" val="397385640"/>
                  </a:ext>
                </a:extLst>
              </a:tr>
              <a:tr h="215970">
                <a:tc>
                  <a:txBody>
                    <a:bodyPr/>
                    <a:lstStyle/>
                    <a:p>
                      <a:r>
                        <a:rPr lang="en-US" sz="1100" dirty="0" smtClean="0"/>
                        <a:t>Midtown East</a:t>
                      </a:r>
                      <a:endParaRPr lang="en-US" sz="1100" dirty="0"/>
                    </a:p>
                  </a:txBody>
                  <a:tcPr/>
                </a:tc>
                <a:tc>
                  <a:txBody>
                    <a:bodyPr/>
                    <a:lstStyle/>
                    <a:p>
                      <a:r>
                        <a:rPr lang="en-US" sz="1100" dirty="0" smtClean="0"/>
                        <a:t>-0.01</a:t>
                      </a:r>
                      <a:endParaRPr lang="en-US" sz="1100" dirty="0"/>
                    </a:p>
                  </a:txBody>
                  <a:tcPr/>
                </a:tc>
                <a:tc>
                  <a:txBody>
                    <a:bodyPr/>
                    <a:lstStyle/>
                    <a:p>
                      <a:r>
                        <a:rPr lang="en-US" sz="1100" dirty="0" smtClean="0"/>
                        <a:t>51</a:t>
                      </a:r>
                      <a:endParaRPr lang="en-US" sz="1100" dirty="0"/>
                    </a:p>
                  </a:txBody>
                  <a:tcPr/>
                </a:tc>
                <a:extLst>
                  <a:ext uri="{0D108BD9-81ED-4DB2-BD59-A6C34878D82A}">
                    <a16:rowId xmlns:a16="http://schemas.microsoft.com/office/drawing/2014/main" xmlns="" val="2188887905"/>
                  </a:ext>
                </a:extLst>
              </a:tr>
              <a:tr h="215970">
                <a:tc>
                  <a:txBody>
                    <a:bodyPr/>
                    <a:lstStyle/>
                    <a:p>
                      <a:r>
                        <a:rPr lang="en-US" sz="1100" dirty="0" smtClean="0"/>
                        <a:t>Times Square / Theatre District</a:t>
                      </a:r>
                      <a:endParaRPr lang="en-US" sz="1100" dirty="0"/>
                    </a:p>
                  </a:txBody>
                  <a:tcPr/>
                </a:tc>
                <a:tc>
                  <a:txBody>
                    <a:bodyPr/>
                    <a:lstStyle/>
                    <a:p>
                      <a:r>
                        <a:rPr lang="en-US" sz="1100" dirty="0" smtClean="0"/>
                        <a:t>-0.03</a:t>
                      </a:r>
                      <a:endParaRPr lang="en-US" sz="1100" dirty="0"/>
                    </a:p>
                  </a:txBody>
                  <a:tcPr/>
                </a:tc>
                <a:tc>
                  <a:txBody>
                    <a:bodyPr/>
                    <a:lstStyle/>
                    <a:p>
                      <a:r>
                        <a:rPr lang="en-US" sz="1100" dirty="0" smtClean="0"/>
                        <a:t>52</a:t>
                      </a:r>
                      <a:endParaRPr lang="en-US" sz="1100" dirty="0"/>
                    </a:p>
                  </a:txBody>
                  <a:tcPr/>
                </a:tc>
                <a:extLst>
                  <a:ext uri="{0D108BD9-81ED-4DB2-BD59-A6C34878D82A}">
                    <a16:rowId xmlns:a16="http://schemas.microsoft.com/office/drawing/2014/main" xmlns="" val="3784905033"/>
                  </a:ext>
                </a:extLst>
              </a:tr>
              <a:tr h="215970">
                <a:tc>
                  <a:txBody>
                    <a:bodyPr/>
                    <a:lstStyle/>
                    <a:p>
                      <a:r>
                        <a:rPr lang="en-US" sz="1100" dirty="0" smtClean="0"/>
                        <a:t>West Harlem</a:t>
                      </a:r>
                      <a:endParaRPr lang="en-US" sz="1100" dirty="0"/>
                    </a:p>
                  </a:txBody>
                  <a:tcPr/>
                </a:tc>
                <a:tc>
                  <a:txBody>
                    <a:bodyPr/>
                    <a:lstStyle/>
                    <a:p>
                      <a:r>
                        <a:rPr lang="en-US" sz="1100" dirty="0" smtClean="0"/>
                        <a:t>-0.23</a:t>
                      </a:r>
                      <a:endParaRPr lang="en-US" sz="1100" dirty="0"/>
                    </a:p>
                  </a:txBody>
                  <a:tcPr/>
                </a:tc>
                <a:tc>
                  <a:txBody>
                    <a:bodyPr/>
                    <a:lstStyle/>
                    <a:p>
                      <a:r>
                        <a:rPr lang="en-US" sz="1100" dirty="0" smtClean="0"/>
                        <a:t>53</a:t>
                      </a:r>
                      <a:endParaRPr lang="en-US" sz="1100" dirty="0"/>
                    </a:p>
                  </a:txBody>
                  <a:tcPr/>
                </a:tc>
                <a:extLst>
                  <a:ext uri="{0D108BD9-81ED-4DB2-BD59-A6C34878D82A}">
                    <a16:rowId xmlns:a16="http://schemas.microsoft.com/office/drawing/2014/main" xmlns="" val="1752658280"/>
                  </a:ext>
                </a:extLst>
              </a:tr>
              <a:tr h="215970">
                <a:tc>
                  <a:txBody>
                    <a:bodyPr/>
                    <a:lstStyle/>
                    <a:p>
                      <a:r>
                        <a:rPr lang="en-US" sz="1100" dirty="0" smtClean="0"/>
                        <a:t>Midtown South</a:t>
                      </a:r>
                      <a:endParaRPr lang="en-US" sz="1100" dirty="0"/>
                    </a:p>
                  </a:txBody>
                  <a:tcPr/>
                </a:tc>
                <a:tc>
                  <a:txBody>
                    <a:bodyPr/>
                    <a:lstStyle/>
                    <a:p>
                      <a:r>
                        <a:rPr lang="en-US" sz="1100" dirty="0" smtClean="0"/>
                        <a:t>-0.51</a:t>
                      </a:r>
                      <a:endParaRPr lang="en-US" sz="1100" dirty="0"/>
                    </a:p>
                  </a:txBody>
                  <a:tcPr/>
                </a:tc>
                <a:tc>
                  <a:txBody>
                    <a:bodyPr/>
                    <a:lstStyle/>
                    <a:p>
                      <a:r>
                        <a:rPr lang="en-US" sz="1100" dirty="0" smtClean="0"/>
                        <a:t>54</a:t>
                      </a:r>
                      <a:endParaRPr lang="en-US" sz="1100" dirty="0"/>
                    </a:p>
                  </a:txBody>
                  <a:tcPr/>
                </a:tc>
                <a:extLst>
                  <a:ext uri="{0D108BD9-81ED-4DB2-BD59-A6C34878D82A}">
                    <a16:rowId xmlns:a16="http://schemas.microsoft.com/office/drawing/2014/main" xmlns="" val="984809252"/>
                  </a:ext>
                </a:extLst>
              </a:tr>
            </a:tbl>
          </a:graphicData>
        </a:graphic>
      </p:graphicFrame>
      <p:sp>
        <p:nvSpPr>
          <p:cNvPr id="9" name="TextBox 8"/>
          <p:cNvSpPr txBox="1"/>
          <p:nvPr/>
        </p:nvSpPr>
        <p:spPr>
          <a:xfrm>
            <a:off x="136309" y="3365957"/>
            <a:ext cx="4601452" cy="276999"/>
          </a:xfrm>
          <a:prstGeom prst="rect">
            <a:avLst/>
          </a:prstGeom>
          <a:noFill/>
        </p:spPr>
        <p:txBody>
          <a:bodyPr wrap="none" rtlCol="0">
            <a:spAutoFit/>
          </a:bodyPr>
          <a:lstStyle/>
          <a:p>
            <a:r>
              <a:rPr lang="en-US" sz="1200" dirty="0" smtClean="0"/>
              <a:t>Top and bottom 5 Manhattan neighborhoods by mean silhouette score</a:t>
            </a:r>
            <a:endParaRPr lang="en-US" sz="1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726" y="1126346"/>
            <a:ext cx="3042459" cy="5704612"/>
          </a:xfrm>
          <a:prstGeom prst="rect">
            <a:avLst/>
          </a:prstGeom>
        </p:spPr>
      </p:pic>
    </p:spTree>
    <p:extLst>
      <p:ext uri="{BB962C8B-B14F-4D97-AF65-F5344CB8AC3E}">
        <p14:creationId xmlns:p14="http://schemas.microsoft.com/office/powerpoint/2010/main" val="3352432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Data</a:t>
            </a:r>
            <a:r>
              <a:rPr lang="en-US" dirty="0"/>
              <a:t>:</a:t>
            </a:r>
            <a:r>
              <a:rPr lang="en-US" dirty="0" smtClean="0"/>
              <a:t> Collection</a:t>
            </a:r>
            <a:endParaRPr lang="en-US" dirty="0"/>
          </a:p>
        </p:txBody>
      </p:sp>
      <p:pic>
        <p:nvPicPr>
          <p:cNvPr id="5" name="Content Placeholder 4"/>
          <p:cNvPicPr>
            <a:picLocks noGrp="1"/>
          </p:cNvPicPr>
          <p:nvPr>
            <p:ph sz="half" idx="1"/>
          </p:nvPr>
        </p:nvPicPr>
        <p:blipFill rotWithShape="1">
          <a:blip r:embed="rId3"/>
          <a:srcRect t="2849" b="3705"/>
          <a:stretch/>
        </p:blipFill>
        <p:spPr bwMode="auto">
          <a:xfrm>
            <a:off x="824210" y="1600200"/>
            <a:ext cx="7381280" cy="387985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757535" y="5480050"/>
            <a:ext cx="6570966" cy="369332"/>
          </a:xfrm>
          <a:prstGeom prst="rect">
            <a:avLst/>
          </a:prstGeom>
          <a:noFill/>
        </p:spPr>
        <p:txBody>
          <a:bodyPr wrap="none" rtlCol="0">
            <a:spAutoFit/>
          </a:bodyPr>
          <a:lstStyle/>
          <a:p>
            <a:r>
              <a:rPr lang="en-US" dirty="0"/>
              <a:t>“draw where you think your neighborhood borders are on </a:t>
            </a:r>
            <a:r>
              <a:rPr lang="en-US" dirty="0" smtClean="0"/>
              <a:t>this </a:t>
            </a:r>
            <a:r>
              <a:rPr lang="en-US" dirty="0"/>
              <a:t>map”</a:t>
            </a:r>
          </a:p>
        </p:txBody>
      </p:sp>
    </p:spTree>
    <p:extLst>
      <p:ext uri="{BB962C8B-B14F-4D97-AF65-F5344CB8AC3E}">
        <p14:creationId xmlns:p14="http://schemas.microsoft.com/office/powerpoint/2010/main" val="398937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sz="4000" dirty="0" smtClean="0"/>
              <a:t>Data: Format</a:t>
            </a:r>
            <a:endParaRPr lang="en-US" sz="4000" dirty="0"/>
          </a:p>
        </p:txBody>
      </p:sp>
      <p:sp>
        <p:nvSpPr>
          <p:cNvPr id="3" name="Content Placeholder 2"/>
          <p:cNvSpPr>
            <a:spLocks noGrp="1"/>
          </p:cNvSpPr>
          <p:nvPr>
            <p:ph sz="half" idx="1"/>
          </p:nvPr>
        </p:nvSpPr>
        <p:spPr>
          <a:xfrm>
            <a:off x="342900" y="1600201"/>
            <a:ext cx="8343900" cy="3880200"/>
          </a:xfrm>
        </p:spPr>
        <p:txBody>
          <a:bodyPr/>
          <a:lstStyle/>
          <a:p>
            <a:r>
              <a:rPr lang="en-US" dirty="0" smtClean="0"/>
              <a:t>Data made freely available at:</a:t>
            </a:r>
          </a:p>
          <a:p>
            <a:pPr lvl="1"/>
            <a:r>
              <a:rPr lang="en-US" dirty="0" smtClean="0">
                <a:hlinkClick r:id="rId2"/>
              </a:rPr>
              <a:t>https</a:t>
            </a:r>
            <a:r>
              <a:rPr lang="en-US" dirty="0">
                <a:hlinkClick r:id="rId2"/>
              </a:rPr>
              <a:t>://</a:t>
            </a:r>
            <a:r>
              <a:rPr lang="en-US" dirty="0" smtClean="0">
                <a:hlinkClick r:id="rId2"/>
              </a:rPr>
              <a:t>github.com/DNAinfoData/Draw-Your-Neighborhood</a:t>
            </a:r>
            <a:endParaRPr lang="en-US" dirty="0" smtClean="0"/>
          </a:p>
          <a:p>
            <a:r>
              <a:rPr lang="en-US" dirty="0" err="1" smtClean="0"/>
              <a:t>GeoJSON</a:t>
            </a:r>
            <a:r>
              <a:rPr lang="en-US" dirty="0" smtClean="0"/>
              <a:t> open standard format</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Simple way of representing simple geographical features and their attributes.</a:t>
            </a:r>
            <a:endParaRPr lang="en-US" dirty="0"/>
          </a:p>
        </p:txBody>
      </p:sp>
      <p:pic>
        <p:nvPicPr>
          <p:cNvPr id="5" name="Picture 4"/>
          <p:cNvPicPr>
            <a:picLocks noChangeAspect="1"/>
          </p:cNvPicPr>
          <p:nvPr/>
        </p:nvPicPr>
        <p:blipFill>
          <a:blip r:embed="rId3"/>
          <a:stretch>
            <a:fillRect/>
          </a:stretch>
        </p:blipFill>
        <p:spPr>
          <a:xfrm>
            <a:off x="703031" y="2876464"/>
            <a:ext cx="7305675" cy="2085975"/>
          </a:xfrm>
          <a:prstGeom prst="rect">
            <a:avLst/>
          </a:prstGeom>
        </p:spPr>
      </p:pic>
    </p:spTree>
    <p:extLst>
      <p:ext uri="{BB962C8B-B14F-4D97-AF65-F5344CB8AC3E}">
        <p14:creationId xmlns:p14="http://schemas.microsoft.com/office/powerpoint/2010/main" val="4170609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Data: Preparation</a:t>
            </a:r>
            <a:endParaRPr lang="en-US" dirty="0"/>
          </a:p>
        </p:txBody>
      </p:sp>
      <p:sp>
        <p:nvSpPr>
          <p:cNvPr id="7" name="TextBox 6"/>
          <p:cNvSpPr txBox="1"/>
          <p:nvPr/>
        </p:nvSpPr>
        <p:spPr>
          <a:xfrm>
            <a:off x="1734280" y="1742122"/>
            <a:ext cx="2231573" cy="369332"/>
          </a:xfrm>
          <a:prstGeom prst="rect">
            <a:avLst/>
          </a:prstGeom>
          <a:noFill/>
          <a:ln>
            <a:solidFill>
              <a:schemeClr val="tx1"/>
            </a:solidFill>
          </a:ln>
        </p:spPr>
        <p:txBody>
          <a:bodyPr wrap="none" rtlCol="0">
            <a:spAutoFit/>
          </a:bodyPr>
          <a:lstStyle/>
          <a:p>
            <a:r>
              <a:rPr lang="en-US" dirty="0" smtClean="0"/>
              <a:t>Raw data (n = 42,035)</a:t>
            </a:r>
            <a:endParaRPr lang="en-US" dirty="0"/>
          </a:p>
        </p:txBody>
      </p:sp>
      <p:sp>
        <p:nvSpPr>
          <p:cNvPr id="8" name="TextBox 7"/>
          <p:cNvSpPr txBox="1"/>
          <p:nvPr/>
        </p:nvSpPr>
        <p:spPr>
          <a:xfrm>
            <a:off x="1848510" y="1299647"/>
            <a:ext cx="2003112" cy="369332"/>
          </a:xfrm>
          <a:prstGeom prst="rect">
            <a:avLst/>
          </a:prstGeom>
          <a:noFill/>
        </p:spPr>
        <p:txBody>
          <a:bodyPr wrap="none" rtlCol="0">
            <a:spAutoFit/>
          </a:bodyPr>
          <a:lstStyle/>
          <a:p>
            <a:r>
              <a:rPr lang="en-US" u="sng" dirty="0" smtClean="0"/>
              <a:t>Automated Process</a:t>
            </a:r>
            <a:endParaRPr lang="en-US" u="sng" dirty="0"/>
          </a:p>
        </p:txBody>
      </p:sp>
      <p:sp>
        <p:nvSpPr>
          <p:cNvPr id="9" name="TextBox 8"/>
          <p:cNvSpPr txBox="1"/>
          <p:nvPr/>
        </p:nvSpPr>
        <p:spPr>
          <a:xfrm>
            <a:off x="1714499" y="2476497"/>
            <a:ext cx="2271135" cy="646331"/>
          </a:xfrm>
          <a:prstGeom prst="rect">
            <a:avLst/>
          </a:prstGeom>
          <a:noFill/>
          <a:ln>
            <a:solidFill>
              <a:schemeClr val="tx1"/>
            </a:solidFill>
          </a:ln>
        </p:spPr>
        <p:txBody>
          <a:bodyPr wrap="none" rtlCol="0">
            <a:spAutoFit/>
          </a:bodyPr>
          <a:lstStyle/>
          <a:p>
            <a:r>
              <a:rPr lang="en-US" dirty="0" smtClean="0"/>
              <a:t>Remove non-polygons</a:t>
            </a:r>
          </a:p>
          <a:p>
            <a:r>
              <a:rPr lang="en-US" dirty="0" smtClean="0"/>
              <a:t>(area = 0.0)</a:t>
            </a:r>
            <a:endParaRPr lang="en-US" dirty="0"/>
          </a:p>
        </p:txBody>
      </p:sp>
      <p:sp>
        <p:nvSpPr>
          <p:cNvPr id="10" name="TextBox 9"/>
          <p:cNvSpPr txBox="1"/>
          <p:nvPr/>
        </p:nvSpPr>
        <p:spPr>
          <a:xfrm>
            <a:off x="138086" y="2476497"/>
            <a:ext cx="1433469" cy="646331"/>
          </a:xfrm>
          <a:prstGeom prst="rect">
            <a:avLst/>
          </a:prstGeom>
          <a:noFill/>
          <a:ln>
            <a:solidFill>
              <a:schemeClr val="tx1"/>
            </a:solidFill>
          </a:ln>
        </p:spPr>
        <p:txBody>
          <a:bodyPr wrap="none" rtlCol="0">
            <a:spAutoFit/>
          </a:bodyPr>
          <a:lstStyle/>
          <a:p>
            <a:r>
              <a:rPr lang="en-US" dirty="0" smtClean="0"/>
              <a:t>430 drawings</a:t>
            </a:r>
          </a:p>
          <a:p>
            <a:r>
              <a:rPr lang="en-US" dirty="0" smtClean="0"/>
              <a:t>removed</a:t>
            </a:r>
            <a:endParaRPr lang="en-US" dirty="0"/>
          </a:p>
        </p:txBody>
      </p:sp>
      <p:cxnSp>
        <p:nvCxnSpPr>
          <p:cNvPr id="12" name="Straight Arrow Connector 11"/>
          <p:cNvCxnSpPr>
            <a:stCxn id="7" idx="2"/>
            <a:endCxn id="9" idx="0"/>
          </p:cNvCxnSpPr>
          <p:nvPr/>
        </p:nvCxnSpPr>
        <p:spPr>
          <a:xfrm>
            <a:off x="2850067" y="2111454"/>
            <a:ext cx="0" cy="36504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9" idx="1"/>
            <a:endCxn id="10" idx="3"/>
          </p:cNvCxnSpPr>
          <p:nvPr/>
        </p:nvCxnSpPr>
        <p:spPr>
          <a:xfrm flipH="1">
            <a:off x="1571555" y="2799663"/>
            <a:ext cx="1429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688382" y="3429000"/>
            <a:ext cx="2323370" cy="1200329"/>
          </a:xfrm>
          <a:prstGeom prst="rect">
            <a:avLst/>
          </a:prstGeom>
          <a:noFill/>
          <a:ln>
            <a:solidFill>
              <a:schemeClr val="tx1"/>
            </a:solidFill>
          </a:ln>
        </p:spPr>
        <p:txBody>
          <a:bodyPr wrap="square" rtlCol="0">
            <a:spAutoFit/>
          </a:bodyPr>
          <a:lstStyle/>
          <a:p>
            <a:r>
              <a:rPr lang="en-US" dirty="0" smtClean="0"/>
              <a:t>Remove non-NYC drawings (not within 10km buffer of NYC convex hull)</a:t>
            </a:r>
            <a:endParaRPr lang="en-US" dirty="0"/>
          </a:p>
        </p:txBody>
      </p:sp>
      <p:cxnSp>
        <p:nvCxnSpPr>
          <p:cNvPr id="19" name="Straight Arrow Connector 18"/>
          <p:cNvCxnSpPr>
            <a:stCxn id="9" idx="2"/>
            <a:endCxn id="17" idx="0"/>
          </p:cNvCxnSpPr>
          <p:nvPr/>
        </p:nvCxnSpPr>
        <p:spPr>
          <a:xfrm>
            <a:off x="2850067" y="3122828"/>
            <a:ext cx="0" cy="30617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38085" y="3705998"/>
            <a:ext cx="1316451" cy="646331"/>
          </a:xfrm>
          <a:prstGeom prst="rect">
            <a:avLst/>
          </a:prstGeom>
          <a:noFill/>
          <a:ln>
            <a:solidFill>
              <a:schemeClr val="tx1"/>
            </a:solidFill>
          </a:ln>
        </p:spPr>
        <p:txBody>
          <a:bodyPr wrap="none" rtlCol="0">
            <a:spAutoFit/>
          </a:bodyPr>
          <a:lstStyle/>
          <a:p>
            <a:r>
              <a:rPr lang="en-US" dirty="0" smtClean="0"/>
              <a:t>83 drawings</a:t>
            </a:r>
          </a:p>
          <a:p>
            <a:r>
              <a:rPr lang="en-US" dirty="0" smtClean="0"/>
              <a:t>removed</a:t>
            </a:r>
            <a:endParaRPr lang="en-US" dirty="0"/>
          </a:p>
        </p:txBody>
      </p:sp>
      <p:cxnSp>
        <p:nvCxnSpPr>
          <p:cNvPr id="22" name="Straight Arrow Connector 21"/>
          <p:cNvCxnSpPr>
            <a:stCxn id="17" idx="1"/>
            <a:endCxn id="20" idx="3"/>
          </p:cNvCxnSpPr>
          <p:nvPr/>
        </p:nvCxnSpPr>
        <p:spPr>
          <a:xfrm flipH="1" flipV="1">
            <a:off x="1454536" y="4029164"/>
            <a:ext cx="233846"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1734280" y="4953683"/>
            <a:ext cx="2239967" cy="1200329"/>
          </a:xfrm>
          <a:prstGeom prst="rect">
            <a:avLst/>
          </a:prstGeom>
          <a:noFill/>
          <a:ln>
            <a:solidFill>
              <a:schemeClr val="tx1"/>
            </a:solidFill>
          </a:ln>
        </p:spPr>
        <p:txBody>
          <a:bodyPr wrap="square" rtlCol="0">
            <a:spAutoFit/>
          </a:bodyPr>
          <a:lstStyle/>
          <a:p>
            <a:r>
              <a:rPr lang="en-US" dirty="0" smtClean="0"/>
              <a:t>Deal with invalid polygons (self- intersection) </a:t>
            </a:r>
          </a:p>
          <a:p>
            <a:r>
              <a:rPr lang="en-US" dirty="0" smtClean="0"/>
              <a:t>(n = 1929; 1504 fixed)</a:t>
            </a:r>
            <a:endParaRPr lang="en-US" dirty="0"/>
          </a:p>
        </p:txBody>
      </p:sp>
      <p:sp>
        <p:nvSpPr>
          <p:cNvPr id="24" name="TextBox 23"/>
          <p:cNvSpPr txBox="1"/>
          <p:nvPr/>
        </p:nvSpPr>
        <p:spPr>
          <a:xfrm>
            <a:off x="138084" y="5230681"/>
            <a:ext cx="1433469" cy="646331"/>
          </a:xfrm>
          <a:prstGeom prst="rect">
            <a:avLst/>
          </a:prstGeom>
          <a:noFill/>
          <a:ln>
            <a:solidFill>
              <a:schemeClr val="tx1"/>
            </a:solidFill>
          </a:ln>
        </p:spPr>
        <p:txBody>
          <a:bodyPr wrap="none" rtlCol="0">
            <a:spAutoFit/>
          </a:bodyPr>
          <a:lstStyle/>
          <a:p>
            <a:r>
              <a:rPr lang="en-US" dirty="0" smtClean="0"/>
              <a:t>425 drawings</a:t>
            </a:r>
          </a:p>
          <a:p>
            <a:r>
              <a:rPr lang="en-US" dirty="0" smtClean="0"/>
              <a:t>removed</a:t>
            </a:r>
            <a:endParaRPr lang="en-US" dirty="0"/>
          </a:p>
        </p:txBody>
      </p:sp>
      <p:cxnSp>
        <p:nvCxnSpPr>
          <p:cNvPr id="26" name="Straight Arrow Connector 25"/>
          <p:cNvCxnSpPr>
            <a:stCxn id="17" idx="2"/>
            <a:endCxn id="23" idx="0"/>
          </p:cNvCxnSpPr>
          <p:nvPr/>
        </p:nvCxnSpPr>
        <p:spPr>
          <a:xfrm>
            <a:off x="2850067" y="4629329"/>
            <a:ext cx="4197" cy="32435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3" idx="1"/>
            <a:endCxn id="24" idx="3"/>
          </p:cNvCxnSpPr>
          <p:nvPr/>
        </p:nvCxnSpPr>
        <p:spPr>
          <a:xfrm flipH="1" flipV="1">
            <a:off x="1571553" y="5553847"/>
            <a:ext cx="162727"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5246567" y="1299647"/>
            <a:ext cx="1662122" cy="369332"/>
          </a:xfrm>
          <a:prstGeom prst="rect">
            <a:avLst/>
          </a:prstGeom>
          <a:noFill/>
        </p:spPr>
        <p:txBody>
          <a:bodyPr wrap="none" rtlCol="0">
            <a:spAutoFit/>
          </a:bodyPr>
          <a:lstStyle/>
          <a:p>
            <a:r>
              <a:rPr lang="en-US" u="sng" dirty="0" smtClean="0"/>
              <a:t>Manual Process</a:t>
            </a:r>
            <a:endParaRPr lang="en-US" u="sng" dirty="0"/>
          </a:p>
        </p:txBody>
      </p:sp>
      <p:sp>
        <p:nvSpPr>
          <p:cNvPr id="30" name="TextBox 29"/>
          <p:cNvSpPr txBox="1"/>
          <p:nvPr/>
        </p:nvSpPr>
        <p:spPr>
          <a:xfrm>
            <a:off x="4687984" y="1742122"/>
            <a:ext cx="2779287" cy="369332"/>
          </a:xfrm>
          <a:prstGeom prst="rect">
            <a:avLst/>
          </a:prstGeom>
          <a:noFill/>
          <a:ln>
            <a:solidFill>
              <a:schemeClr val="tx1"/>
            </a:solidFill>
          </a:ln>
        </p:spPr>
        <p:txBody>
          <a:bodyPr wrap="none" rtlCol="0">
            <a:spAutoFit/>
          </a:bodyPr>
          <a:lstStyle/>
          <a:p>
            <a:r>
              <a:rPr lang="en-US" dirty="0" smtClean="0"/>
              <a:t>Processed data (n = 41,097)</a:t>
            </a:r>
            <a:endParaRPr lang="en-US" dirty="0"/>
          </a:p>
        </p:txBody>
      </p:sp>
      <p:cxnSp>
        <p:nvCxnSpPr>
          <p:cNvPr id="32" name="Elbow Connector 31"/>
          <p:cNvCxnSpPr>
            <a:stCxn id="23" idx="2"/>
            <a:endCxn id="30" idx="1"/>
          </p:cNvCxnSpPr>
          <p:nvPr/>
        </p:nvCxnSpPr>
        <p:spPr>
          <a:xfrm rot="5400000" flipH="1" flipV="1">
            <a:off x="1657512" y="3123540"/>
            <a:ext cx="4227224" cy="1833720"/>
          </a:xfrm>
          <a:prstGeom prst="bentConnector4">
            <a:avLst>
              <a:gd name="adj1" fmla="val -5408"/>
              <a:gd name="adj2" fmla="val 80539"/>
            </a:avLst>
          </a:prstGeom>
          <a:ln>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4771051" y="2476496"/>
            <a:ext cx="2613151" cy="646331"/>
          </a:xfrm>
          <a:prstGeom prst="rect">
            <a:avLst/>
          </a:prstGeom>
          <a:noFill/>
          <a:ln>
            <a:solidFill>
              <a:schemeClr val="tx1"/>
            </a:solidFill>
          </a:ln>
        </p:spPr>
        <p:txBody>
          <a:bodyPr wrap="none" rtlCol="0">
            <a:spAutoFit/>
          </a:bodyPr>
          <a:lstStyle/>
          <a:p>
            <a:r>
              <a:rPr lang="en-US" dirty="0" smtClean="0"/>
              <a:t>Recode ‘Other’ to existing</a:t>
            </a:r>
          </a:p>
          <a:p>
            <a:r>
              <a:rPr lang="en-US" dirty="0" smtClean="0"/>
              <a:t>neighborhoods (n = 62)</a:t>
            </a:r>
            <a:endParaRPr lang="en-US" dirty="0"/>
          </a:p>
        </p:txBody>
      </p:sp>
      <p:cxnSp>
        <p:nvCxnSpPr>
          <p:cNvPr id="37" name="Straight Arrow Connector 36"/>
          <p:cNvCxnSpPr>
            <a:stCxn id="30" idx="2"/>
            <a:endCxn id="35" idx="0"/>
          </p:cNvCxnSpPr>
          <p:nvPr/>
        </p:nvCxnSpPr>
        <p:spPr>
          <a:xfrm flipH="1">
            <a:off x="6077627" y="2111454"/>
            <a:ext cx="1" cy="3650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4843653" y="3428999"/>
            <a:ext cx="2467949" cy="646331"/>
          </a:xfrm>
          <a:prstGeom prst="rect">
            <a:avLst/>
          </a:prstGeom>
          <a:noFill/>
          <a:ln>
            <a:solidFill>
              <a:schemeClr val="tx1"/>
            </a:solidFill>
          </a:ln>
        </p:spPr>
        <p:txBody>
          <a:bodyPr wrap="square" rtlCol="0">
            <a:spAutoFit/>
          </a:bodyPr>
          <a:lstStyle/>
          <a:p>
            <a:r>
              <a:rPr lang="en-US" dirty="0" smtClean="0"/>
              <a:t>Remove </a:t>
            </a:r>
            <a:r>
              <a:rPr lang="en-US" i="1" dirty="0" smtClean="0"/>
              <a:t>unnamed</a:t>
            </a:r>
            <a:r>
              <a:rPr lang="en-US" dirty="0" smtClean="0"/>
              <a:t> and </a:t>
            </a:r>
            <a:r>
              <a:rPr lang="en-US" i="1" dirty="0" smtClean="0"/>
              <a:t>invalid</a:t>
            </a:r>
            <a:r>
              <a:rPr lang="en-US" dirty="0" smtClean="0"/>
              <a:t> ‘Other’ drawings</a:t>
            </a:r>
            <a:endParaRPr lang="en-US" dirty="0"/>
          </a:p>
        </p:txBody>
      </p:sp>
      <p:cxnSp>
        <p:nvCxnSpPr>
          <p:cNvPr id="40" name="Straight Arrow Connector 39"/>
          <p:cNvCxnSpPr>
            <a:stCxn id="35" idx="2"/>
            <a:endCxn id="38" idx="0"/>
          </p:cNvCxnSpPr>
          <p:nvPr/>
        </p:nvCxnSpPr>
        <p:spPr>
          <a:xfrm>
            <a:off x="6077627" y="3122827"/>
            <a:ext cx="1" cy="30617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7591096" y="3429000"/>
            <a:ext cx="1438603" cy="646331"/>
          </a:xfrm>
          <a:prstGeom prst="rect">
            <a:avLst/>
          </a:prstGeom>
          <a:noFill/>
          <a:ln>
            <a:solidFill>
              <a:schemeClr val="tx1"/>
            </a:solidFill>
          </a:ln>
        </p:spPr>
        <p:txBody>
          <a:bodyPr wrap="square" rtlCol="0">
            <a:spAutoFit/>
          </a:bodyPr>
          <a:lstStyle/>
          <a:p>
            <a:r>
              <a:rPr lang="en-US" dirty="0" smtClean="0"/>
              <a:t>110 drawings removed</a:t>
            </a:r>
            <a:endParaRPr lang="en-US" dirty="0"/>
          </a:p>
        </p:txBody>
      </p:sp>
      <p:cxnSp>
        <p:nvCxnSpPr>
          <p:cNvPr id="43" name="Straight Arrow Connector 42"/>
          <p:cNvCxnSpPr>
            <a:stCxn id="38" idx="3"/>
            <a:endCxn id="41" idx="1"/>
          </p:cNvCxnSpPr>
          <p:nvPr/>
        </p:nvCxnSpPr>
        <p:spPr>
          <a:xfrm>
            <a:off x="7311602" y="3752165"/>
            <a:ext cx="279494"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4768200" y="4353519"/>
            <a:ext cx="2623618" cy="1200329"/>
          </a:xfrm>
          <a:prstGeom prst="rect">
            <a:avLst/>
          </a:prstGeom>
          <a:noFill/>
          <a:ln>
            <a:solidFill>
              <a:schemeClr val="tx1"/>
            </a:solidFill>
          </a:ln>
        </p:spPr>
        <p:txBody>
          <a:bodyPr wrap="square" rtlCol="0">
            <a:spAutoFit/>
          </a:bodyPr>
          <a:lstStyle/>
          <a:p>
            <a:r>
              <a:rPr lang="en-US" dirty="0" smtClean="0"/>
              <a:t>Group </a:t>
            </a:r>
            <a:r>
              <a:rPr lang="en-US" i="1" dirty="0" smtClean="0"/>
              <a:t>valid</a:t>
            </a:r>
            <a:r>
              <a:rPr lang="en-US" dirty="0" smtClean="0"/>
              <a:t> ‘Other’ drawings by </a:t>
            </a:r>
            <a:r>
              <a:rPr lang="en-US" dirty="0" err="1" smtClean="0"/>
              <a:t>n’hoods</a:t>
            </a:r>
            <a:r>
              <a:rPr lang="en-US" dirty="0" smtClean="0"/>
              <a:t>, keep if 5+ drawings. (11 </a:t>
            </a:r>
            <a:r>
              <a:rPr lang="en-US" dirty="0" err="1" smtClean="0"/>
              <a:t>n’hoods</a:t>
            </a:r>
            <a:r>
              <a:rPr lang="en-US" dirty="0" smtClean="0"/>
              <a:t>; 90 drawings)</a:t>
            </a:r>
            <a:endParaRPr lang="en-US" dirty="0"/>
          </a:p>
        </p:txBody>
      </p:sp>
      <p:cxnSp>
        <p:nvCxnSpPr>
          <p:cNvPr id="46" name="Straight Arrow Connector 45"/>
          <p:cNvCxnSpPr>
            <a:stCxn id="38" idx="2"/>
            <a:endCxn id="44" idx="0"/>
          </p:cNvCxnSpPr>
          <p:nvPr/>
        </p:nvCxnSpPr>
        <p:spPr>
          <a:xfrm>
            <a:off x="6077628" y="4075330"/>
            <a:ext cx="2381" cy="27818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7591096" y="4630517"/>
            <a:ext cx="1438603" cy="646331"/>
          </a:xfrm>
          <a:prstGeom prst="rect">
            <a:avLst/>
          </a:prstGeom>
          <a:noFill/>
          <a:ln>
            <a:solidFill>
              <a:schemeClr val="tx1"/>
            </a:solidFill>
          </a:ln>
        </p:spPr>
        <p:txBody>
          <a:bodyPr wrap="square" rtlCol="0">
            <a:spAutoFit/>
          </a:bodyPr>
          <a:lstStyle/>
          <a:p>
            <a:r>
              <a:rPr lang="en-US" dirty="0" smtClean="0"/>
              <a:t>203 drawings removed</a:t>
            </a:r>
            <a:endParaRPr lang="en-US" dirty="0"/>
          </a:p>
        </p:txBody>
      </p:sp>
      <p:cxnSp>
        <p:nvCxnSpPr>
          <p:cNvPr id="52" name="Straight Arrow Connector 51"/>
          <p:cNvCxnSpPr>
            <a:stCxn id="44" idx="3"/>
            <a:endCxn id="50" idx="1"/>
          </p:cNvCxnSpPr>
          <p:nvPr/>
        </p:nvCxnSpPr>
        <p:spPr>
          <a:xfrm flipV="1">
            <a:off x="7391818" y="4953683"/>
            <a:ext cx="199278"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159308" y="5830846"/>
            <a:ext cx="1841402" cy="646331"/>
          </a:xfrm>
          <a:prstGeom prst="rect">
            <a:avLst/>
          </a:prstGeom>
          <a:noFill/>
          <a:ln w="19050">
            <a:solidFill>
              <a:schemeClr val="tx1"/>
            </a:solidFill>
          </a:ln>
        </p:spPr>
        <p:txBody>
          <a:bodyPr wrap="none" rtlCol="0">
            <a:spAutoFit/>
          </a:bodyPr>
          <a:lstStyle/>
          <a:p>
            <a:pPr algn="ctr"/>
            <a:r>
              <a:rPr lang="en-US" dirty="0" smtClean="0"/>
              <a:t>Analytical Sample</a:t>
            </a:r>
          </a:p>
          <a:p>
            <a:pPr algn="ctr"/>
            <a:r>
              <a:rPr lang="en-US" dirty="0"/>
              <a:t>n</a:t>
            </a:r>
            <a:r>
              <a:rPr lang="en-US" dirty="0" smtClean="0"/>
              <a:t> = 40,784</a:t>
            </a:r>
            <a:endParaRPr lang="en-US" dirty="0"/>
          </a:p>
        </p:txBody>
      </p:sp>
      <p:cxnSp>
        <p:nvCxnSpPr>
          <p:cNvPr id="55" name="Straight Arrow Connector 54"/>
          <p:cNvCxnSpPr>
            <a:stCxn id="44" idx="2"/>
            <a:endCxn id="53" idx="0"/>
          </p:cNvCxnSpPr>
          <p:nvPr/>
        </p:nvCxnSpPr>
        <p:spPr>
          <a:xfrm>
            <a:off x="6080009" y="5553848"/>
            <a:ext cx="0" cy="2769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269473" y="1603621"/>
            <a:ext cx="975139" cy="646331"/>
          </a:xfrm>
          <a:prstGeom prst="rect">
            <a:avLst/>
          </a:prstGeom>
          <a:noFill/>
          <a:ln>
            <a:solidFill>
              <a:schemeClr val="tx1"/>
            </a:solidFill>
          </a:ln>
        </p:spPr>
        <p:txBody>
          <a:bodyPr wrap="none" rtlCol="0">
            <a:spAutoFit/>
          </a:bodyPr>
          <a:lstStyle/>
          <a:p>
            <a:r>
              <a:rPr lang="en-US" dirty="0" err="1" smtClean="0"/>
              <a:t>DNAInfo</a:t>
            </a:r>
            <a:endParaRPr lang="en-US" dirty="0"/>
          </a:p>
          <a:p>
            <a:r>
              <a:rPr lang="en-US" dirty="0" err="1" smtClean="0"/>
              <a:t>Github</a:t>
            </a:r>
            <a:endParaRPr lang="en-US" dirty="0"/>
          </a:p>
        </p:txBody>
      </p:sp>
      <p:cxnSp>
        <p:nvCxnSpPr>
          <p:cNvPr id="5" name="Straight Arrow Connector 4"/>
          <p:cNvCxnSpPr>
            <a:stCxn id="3" idx="3"/>
            <a:endCxn id="7" idx="1"/>
          </p:cNvCxnSpPr>
          <p:nvPr/>
        </p:nvCxnSpPr>
        <p:spPr>
          <a:xfrm>
            <a:off x="1244612" y="1926787"/>
            <a:ext cx="489668"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249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3213"/>
            <a:ext cx="8343900" cy="1143000"/>
          </a:xfrm>
        </p:spPr>
        <p:txBody>
          <a:bodyPr/>
          <a:lstStyle/>
          <a:p>
            <a:r>
              <a:rPr lang="en-US" dirty="0" smtClean="0"/>
              <a:t>Data: Description</a:t>
            </a:r>
            <a:endParaRPr lang="en-US" dirty="0"/>
          </a:p>
        </p:txBody>
      </p:sp>
      <p:pic>
        <p:nvPicPr>
          <p:cNvPr id="5" name="Content Placeholder 4"/>
          <p:cNvPicPr>
            <a:picLocks noGrp="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230269" y="1620439"/>
            <a:ext cx="4682669" cy="3590925"/>
          </a:xfrm>
          <a:prstGeom prst="rect">
            <a:avLst/>
          </a:prstGeom>
        </p:spPr>
      </p:pic>
      <p:sp>
        <p:nvSpPr>
          <p:cNvPr id="6" name="TextBox 5"/>
          <p:cNvSpPr txBox="1"/>
          <p:nvPr/>
        </p:nvSpPr>
        <p:spPr>
          <a:xfrm>
            <a:off x="5924550" y="1886545"/>
            <a:ext cx="845103" cy="369332"/>
          </a:xfrm>
          <a:prstGeom prst="rect">
            <a:avLst/>
          </a:prstGeom>
          <a:noFill/>
        </p:spPr>
        <p:txBody>
          <a:bodyPr wrap="none" rtlCol="0">
            <a:spAutoFit/>
          </a:bodyPr>
          <a:lstStyle/>
          <a:p>
            <a:r>
              <a:rPr lang="en-US" dirty="0" smtClean="0"/>
              <a:t>Astoria</a:t>
            </a:r>
            <a:endParaRPr lang="en-US" dirty="0"/>
          </a:p>
        </p:txBody>
      </p:sp>
      <p:cxnSp>
        <p:nvCxnSpPr>
          <p:cNvPr id="8" name="Straight Arrow Connector 7"/>
          <p:cNvCxnSpPr/>
          <p:nvPr/>
        </p:nvCxnSpPr>
        <p:spPr>
          <a:xfrm flipH="1" flipV="1">
            <a:off x="4876801" y="1819275"/>
            <a:ext cx="1047750" cy="2564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5989618" y="2938221"/>
            <a:ext cx="1163973" cy="369332"/>
          </a:xfrm>
          <a:prstGeom prst="rect">
            <a:avLst/>
          </a:prstGeom>
          <a:noFill/>
        </p:spPr>
        <p:txBody>
          <a:bodyPr wrap="none" rtlCol="0">
            <a:spAutoFit/>
          </a:bodyPr>
          <a:lstStyle/>
          <a:p>
            <a:r>
              <a:rPr lang="en-US" dirty="0" smtClean="0"/>
              <a:t>Park Slope</a:t>
            </a:r>
            <a:endParaRPr lang="en-US" dirty="0"/>
          </a:p>
        </p:txBody>
      </p:sp>
      <p:cxnSp>
        <p:nvCxnSpPr>
          <p:cNvPr id="11" name="Straight Arrow Connector 10"/>
          <p:cNvCxnSpPr/>
          <p:nvPr/>
        </p:nvCxnSpPr>
        <p:spPr>
          <a:xfrm flipH="1" flipV="1">
            <a:off x="4905374" y="2827972"/>
            <a:ext cx="1019175" cy="2688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924549" y="2305645"/>
            <a:ext cx="1749390" cy="369332"/>
          </a:xfrm>
          <a:prstGeom prst="rect">
            <a:avLst/>
          </a:prstGeom>
          <a:noFill/>
        </p:spPr>
        <p:txBody>
          <a:bodyPr wrap="none" rtlCol="0">
            <a:spAutoFit/>
          </a:bodyPr>
          <a:lstStyle/>
          <a:p>
            <a:r>
              <a:rPr lang="en-US" dirty="0" smtClean="0"/>
              <a:t>Upper West Side</a:t>
            </a:r>
            <a:endParaRPr lang="en-US" dirty="0"/>
          </a:p>
        </p:txBody>
      </p:sp>
      <p:cxnSp>
        <p:nvCxnSpPr>
          <p:cNvPr id="16" name="Straight Arrow Connector 15"/>
          <p:cNvCxnSpPr/>
          <p:nvPr/>
        </p:nvCxnSpPr>
        <p:spPr>
          <a:xfrm flipH="1" flipV="1">
            <a:off x="4905374" y="2463046"/>
            <a:ext cx="1019176" cy="2726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1278410515"/>
              </p:ext>
            </p:extLst>
          </p:nvPr>
        </p:nvGraphicFramePr>
        <p:xfrm>
          <a:off x="342898" y="1312863"/>
          <a:ext cx="3800474" cy="4564062"/>
        </p:xfrm>
        <a:graphic>
          <a:graphicData uri="http://schemas.openxmlformats.org/drawingml/2006/table">
            <a:tbl>
              <a:tblPr>
                <a:tableStyleId>{5940675A-B579-460E-94D1-54222C63F5DA}</a:tableStyleId>
              </a:tblPr>
              <a:tblGrid>
                <a:gridCol w="857252">
                  <a:extLst>
                    <a:ext uri="{9D8B030D-6E8A-4147-A177-3AD203B41FA5}">
                      <a16:colId xmlns:a16="http://schemas.microsoft.com/office/drawing/2014/main" xmlns="" val="20000"/>
                    </a:ext>
                  </a:extLst>
                </a:gridCol>
                <a:gridCol w="490537">
                  <a:extLst>
                    <a:ext uri="{9D8B030D-6E8A-4147-A177-3AD203B41FA5}">
                      <a16:colId xmlns:a16="http://schemas.microsoft.com/office/drawing/2014/main" xmlns="" val="20001"/>
                    </a:ext>
                  </a:extLst>
                </a:gridCol>
                <a:gridCol w="490537">
                  <a:extLst>
                    <a:ext uri="{9D8B030D-6E8A-4147-A177-3AD203B41FA5}">
                      <a16:colId xmlns:a16="http://schemas.microsoft.com/office/drawing/2014/main" xmlns="" val="20002"/>
                    </a:ext>
                  </a:extLst>
                </a:gridCol>
                <a:gridCol w="490537">
                  <a:extLst>
                    <a:ext uri="{9D8B030D-6E8A-4147-A177-3AD203B41FA5}">
                      <a16:colId xmlns:a16="http://schemas.microsoft.com/office/drawing/2014/main" xmlns="" val="20003"/>
                    </a:ext>
                  </a:extLst>
                </a:gridCol>
                <a:gridCol w="490537">
                  <a:extLst>
                    <a:ext uri="{9D8B030D-6E8A-4147-A177-3AD203B41FA5}">
                      <a16:colId xmlns:a16="http://schemas.microsoft.com/office/drawing/2014/main" xmlns="" val="20004"/>
                    </a:ext>
                  </a:extLst>
                </a:gridCol>
                <a:gridCol w="490537">
                  <a:extLst>
                    <a:ext uri="{9D8B030D-6E8A-4147-A177-3AD203B41FA5}">
                      <a16:colId xmlns:a16="http://schemas.microsoft.com/office/drawing/2014/main" xmlns="" val="20005"/>
                    </a:ext>
                  </a:extLst>
                </a:gridCol>
                <a:gridCol w="490537">
                  <a:extLst>
                    <a:ext uri="{9D8B030D-6E8A-4147-A177-3AD203B41FA5}">
                      <a16:colId xmlns:a16="http://schemas.microsoft.com/office/drawing/2014/main" xmlns="" val="20006"/>
                    </a:ext>
                  </a:extLst>
                </a:gridCol>
              </a:tblGrid>
              <a:tr h="801687">
                <a:tc>
                  <a:txBody>
                    <a:bodyPr/>
                    <a:lstStyle/>
                    <a:p>
                      <a:pPr algn="l" fontAlgn="ctr"/>
                      <a:r>
                        <a:rPr lang="en-US" sz="1100" u="none" strike="noStrike" dirty="0" smtClean="0">
                          <a:effectLst/>
                          <a:latin typeface="Arial Narrow" pitchFamily="34" charset="0"/>
                        </a:rPr>
                        <a:t> Borough</a:t>
                      </a:r>
                      <a:endParaRPr lang="en-US" sz="1100" b="0" i="0" u="none" strike="noStrike" dirty="0">
                        <a:solidFill>
                          <a:srgbClr val="000000"/>
                        </a:solidFill>
                        <a:effectLst/>
                        <a:latin typeface="Arial Narrow" pitchFamily="34" charset="0"/>
                      </a:endParaRPr>
                    </a:p>
                  </a:txBody>
                  <a:tcPr marL="9525" marR="9525" marT="9525" marB="0" vert="vert270" anchor="ctr"/>
                </a:tc>
                <a:tc>
                  <a:txBody>
                    <a:bodyPr/>
                    <a:lstStyle/>
                    <a:p>
                      <a:pPr algn="l" fontAlgn="ctr"/>
                      <a:r>
                        <a:rPr lang="en-US" sz="1100" u="none" strike="noStrike" dirty="0" smtClean="0">
                          <a:effectLst/>
                          <a:latin typeface="Arial Narrow" pitchFamily="34" charset="0"/>
                        </a:rPr>
                        <a:t> Bronx</a:t>
                      </a:r>
                      <a:endParaRPr lang="en-US" sz="1100" b="0" i="0" u="none" strike="noStrike" dirty="0">
                        <a:solidFill>
                          <a:srgbClr val="000000"/>
                        </a:solidFill>
                        <a:effectLst/>
                        <a:latin typeface="Arial Narrow" pitchFamily="34" charset="0"/>
                      </a:endParaRPr>
                    </a:p>
                  </a:txBody>
                  <a:tcPr marL="9525" marR="9525" marT="9525" marB="0" vert="vert270" anchor="ctr"/>
                </a:tc>
                <a:tc>
                  <a:txBody>
                    <a:bodyPr/>
                    <a:lstStyle/>
                    <a:p>
                      <a:pPr algn="l" fontAlgn="ctr"/>
                      <a:r>
                        <a:rPr lang="en-US" sz="1100" u="none" strike="noStrike" dirty="0" smtClean="0">
                          <a:effectLst/>
                          <a:latin typeface="Arial Narrow" pitchFamily="34" charset="0"/>
                        </a:rPr>
                        <a:t> Brooklyn</a:t>
                      </a:r>
                      <a:endParaRPr lang="en-US" sz="1100" b="0" i="0" u="none" strike="noStrike" dirty="0">
                        <a:solidFill>
                          <a:srgbClr val="000000"/>
                        </a:solidFill>
                        <a:effectLst/>
                        <a:latin typeface="Arial Narrow" pitchFamily="34" charset="0"/>
                      </a:endParaRPr>
                    </a:p>
                  </a:txBody>
                  <a:tcPr marL="9525" marR="9525" marT="9525" marB="0" vert="vert270" anchor="ctr"/>
                </a:tc>
                <a:tc>
                  <a:txBody>
                    <a:bodyPr/>
                    <a:lstStyle/>
                    <a:p>
                      <a:pPr algn="l" fontAlgn="ctr"/>
                      <a:r>
                        <a:rPr lang="en-US" sz="1100" u="none" strike="noStrike" dirty="0" smtClean="0">
                          <a:effectLst/>
                          <a:latin typeface="Arial Narrow" pitchFamily="34" charset="0"/>
                        </a:rPr>
                        <a:t> Manhattan</a:t>
                      </a:r>
                      <a:endParaRPr lang="en-US" sz="1100" b="0" i="0" u="none" strike="noStrike" dirty="0">
                        <a:solidFill>
                          <a:srgbClr val="000000"/>
                        </a:solidFill>
                        <a:effectLst/>
                        <a:latin typeface="Arial Narrow" pitchFamily="34" charset="0"/>
                      </a:endParaRPr>
                    </a:p>
                  </a:txBody>
                  <a:tcPr marL="9525" marR="9525" marT="9525" marB="0" vert="vert270" anchor="ctr"/>
                </a:tc>
                <a:tc>
                  <a:txBody>
                    <a:bodyPr/>
                    <a:lstStyle/>
                    <a:p>
                      <a:pPr algn="l" fontAlgn="ctr"/>
                      <a:r>
                        <a:rPr lang="en-US" sz="1100" u="none" strike="noStrike" dirty="0" smtClean="0">
                          <a:effectLst/>
                          <a:latin typeface="Arial Narrow" pitchFamily="34" charset="0"/>
                        </a:rPr>
                        <a:t> Queens</a:t>
                      </a:r>
                      <a:endParaRPr lang="en-US" sz="1100" b="0" i="0" u="none" strike="noStrike" dirty="0">
                        <a:solidFill>
                          <a:srgbClr val="000000"/>
                        </a:solidFill>
                        <a:effectLst/>
                        <a:latin typeface="Arial Narrow" pitchFamily="34" charset="0"/>
                      </a:endParaRPr>
                    </a:p>
                  </a:txBody>
                  <a:tcPr marL="9525" marR="9525" marT="9525" marB="0" vert="vert270" anchor="ctr"/>
                </a:tc>
                <a:tc>
                  <a:txBody>
                    <a:bodyPr/>
                    <a:lstStyle/>
                    <a:p>
                      <a:pPr algn="l" fontAlgn="ctr"/>
                      <a:r>
                        <a:rPr lang="en-US" sz="1100" u="none" strike="noStrike" dirty="0" smtClean="0">
                          <a:effectLst/>
                          <a:latin typeface="Arial Narrow" pitchFamily="34" charset="0"/>
                        </a:rPr>
                        <a:t> Staten Island</a:t>
                      </a:r>
                      <a:endParaRPr lang="en-US" sz="1100" b="0" i="0" u="none" strike="noStrike" dirty="0">
                        <a:solidFill>
                          <a:srgbClr val="000000"/>
                        </a:solidFill>
                        <a:effectLst/>
                        <a:latin typeface="Arial Narrow" pitchFamily="34" charset="0"/>
                      </a:endParaRPr>
                    </a:p>
                  </a:txBody>
                  <a:tcPr marL="9525" marR="9525" marT="9525" marB="0" vert="vert270" anchor="ctr"/>
                </a:tc>
                <a:tc>
                  <a:txBody>
                    <a:bodyPr/>
                    <a:lstStyle/>
                    <a:p>
                      <a:pPr algn="l" fontAlgn="ctr"/>
                      <a:r>
                        <a:rPr lang="en-US" sz="1100" u="none" strike="noStrike" dirty="0" smtClean="0">
                          <a:effectLst/>
                          <a:latin typeface="Arial Narrow" pitchFamily="34" charset="0"/>
                        </a:rPr>
                        <a:t> Total</a:t>
                      </a:r>
                      <a:endParaRPr lang="en-US" sz="1100" b="0" i="0" u="none" strike="noStrike" dirty="0">
                        <a:solidFill>
                          <a:srgbClr val="000000"/>
                        </a:solidFill>
                        <a:effectLst/>
                        <a:latin typeface="Arial Narrow" pitchFamily="34" charset="0"/>
                      </a:endParaRPr>
                    </a:p>
                  </a:txBody>
                  <a:tcPr marL="9525" marR="9525" marT="9525" marB="0" vert="vert270" anchor="ctr"/>
                </a:tc>
                <a:extLst>
                  <a:ext uri="{0D108BD9-81ED-4DB2-BD59-A6C34878D82A}">
                    <a16:rowId xmlns:a16="http://schemas.microsoft.com/office/drawing/2014/main" xmlns="" val="10000"/>
                  </a:ext>
                </a:extLst>
              </a:tr>
              <a:tr h="390525">
                <a:tc>
                  <a:txBody>
                    <a:bodyPr/>
                    <a:lstStyle/>
                    <a:p>
                      <a:pPr algn="l" fontAlgn="ctr"/>
                      <a:r>
                        <a:rPr lang="en-US" sz="1100" u="none" strike="noStrike">
                          <a:effectLst/>
                          <a:latin typeface="Arial Narrow" pitchFamily="34" charset="0"/>
                        </a:rPr>
                        <a:t>N. of Drawings</a:t>
                      </a:r>
                      <a:endParaRPr lang="en-US" sz="1100" b="0" i="0" u="none" strike="noStrike">
                        <a:solidFill>
                          <a:srgbClr val="000000"/>
                        </a:solidFill>
                        <a:effectLst/>
                        <a:latin typeface="Arial Narrow" pitchFamily="34" charset="0"/>
                      </a:endParaRPr>
                    </a:p>
                  </a:txBody>
                  <a:tcPr marL="45720" marR="45720" anchor="ctr"/>
                </a:tc>
                <a:tc>
                  <a:txBody>
                    <a:bodyPr/>
                    <a:lstStyle/>
                    <a:p>
                      <a:pPr algn="r" fontAlgn="ctr"/>
                      <a:r>
                        <a:rPr lang="en-US" sz="1200" u="none" strike="noStrike" dirty="0">
                          <a:effectLst/>
                          <a:latin typeface="Arial Narrow" pitchFamily="34" charset="0"/>
                        </a:rPr>
                        <a:t>1,758</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15,035</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15,120</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7,464</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1,407</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40,784</a:t>
                      </a:r>
                      <a:endParaRPr lang="en-US" sz="1200" b="0" i="0" u="none" strike="noStrike">
                        <a:solidFill>
                          <a:srgbClr val="000000"/>
                        </a:solidFill>
                        <a:effectLst/>
                        <a:latin typeface="Arial Narrow" pitchFamily="34" charset="0"/>
                      </a:endParaRPr>
                    </a:p>
                  </a:txBody>
                  <a:tcPr marL="9525" marR="9525" marT="9525" marB="0" anchor="ctr"/>
                </a:tc>
                <a:extLst>
                  <a:ext uri="{0D108BD9-81ED-4DB2-BD59-A6C34878D82A}">
                    <a16:rowId xmlns:a16="http://schemas.microsoft.com/office/drawing/2014/main" xmlns="" val="10001"/>
                  </a:ext>
                </a:extLst>
              </a:tr>
              <a:tr h="390525">
                <a:tc>
                  <a:txBody>
                    <a:bodyPr/>
                    <a:lstStyle/>
                    <a:p>
                      <a:pPr algn="l" fontAlgn="ctr"/>
                      <a:r>
                        <a:rPr lang="en-US" sz="1100" u="none" strike="noStrike" dirty="0">
                          <a:effectLst/>
                          <a:latin typeface="Arial Narrow" pitchFamily="34" charset="0"/>
                        </a:rPr>
                        <a:t>Population (2016)</a:t>
                      </a:r>
                      <a:endParaRPr lang="en-US" sz="1100" b="0" i="0" u="none" strike="noStrike" dirty="0">
                        <a:solidFill>
                          <a:srgbClr val="0000FF"/>
                        </a:solidFill>
                        <a:effectLst/>
                        <a:latin typeface="Arial Narrow" pitchFamily="34" charset="0"/>
                      </a:endParaRPr>
                    </a:p>
                  </a:txBody>
                  <a:tcPr marL="45720" marR="45720" anchor="ctr"/>
                </a:tc>
                <a:tc>
                  <a:txBody>
                    <a:bodyPr/>
                    <a:lstStyle/>
                    <a:p>
                      <a:pPr algn="r" fontAlgn="ctr"/>
                      <a:r>
                        <a:rPr lang="en-US" sz="1200" u="none" strike="noStrike" dirty="0" smtClean="0">
                          <a:effectLst/>
                          <a:latin typeface="Arial Narrow" pitchFamily="34" charset="0"/>
                        </a:rPr>
                        <a:t>1.5m</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2.6m</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1.6m</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2.3m</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0.5m</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8.5m</a:t>
                      </a:r>
                      <a:endParaRPr lang="en-US" sz="1200" b="0" i="0" u="none" strike="noStrike" dirty="0">
                        <a:solidFill>
                          <a:srgbClr val="000000"/>
                        </a:solidFill>
                        <a:effectLst/>
                        <a:latin typeface="Arial Narrow" pitchFamily="34" charset="0"/>
                      </a:endParaRPr>
                    </a:p>
                  </a:txBody>
                  <a:tcPr marL="9525" marR="9525" marT="9525" marB="0" anchor="ctr"/>
                </a:tc>
                <a:extLst>
                  <a:ext uri="{0D108BD9-81ED-4DB2-BD59-A6C34878D82A}">
                    <a16:rowId xmlns:a16="http://schemas.microsoft.com/office/drawing/2014/main" xmlns="" val="10002"/>
                  </a:ext>
                </a:extLst>
              </a:tr>
              <a:tr h="771525">
                <a:tc>
                  <a:txBody>
                    <a:bodyPr/>
                    <a:lstStyle/>
                    <a:p>
                      <a:pPr algn="l" fontAlgn="ctr"/>
                      <a:r>
                        <a:rPr lang="en-US" sz="1100" u="none" strike="noStrike" dirty="0">
                          <a:effectLst/>
                          <a:latin typeface="Arial Narrow" pitchFamily="34" charset="0"/>
                        </a:rPr>
                        <a:t>Drawing rate by population (per </a:t>
                      </a:r>
                      <a:r>
                        <a:rPr lang="en-US" sz="1100" u="none" strike="noStrike" dirty="0" smtClean="0">
                          <a:effectLst/>
                          <a:latin typeface="Arial Narrow" pitchFamily="34" charset="0"/>
                        </a:rPr>
                        <a:t>100,000</a:t>
                      </a:r>
                      <a:r>
                        <a:rPr lang="en-US" sz="1100" u="none" strike="noStrike" dirty="0">
                          <a:effectLst/>
                          <a:latin typeface="Arial Narrow" pitchFamily="34" charset="0"/>
                        </a:rPr>
                        <a:t>)</a:t>
                      </a:r>
                      <a:endParaRPr lang="en-US" sz="1100" b="0" i="0" u="none" strike="noStrike" dirty="0">
                        <a:solidFill>
                          <a:srgbClr val="000000"/>
                        </a:solidFill>
                        <a:effectLst/>
                        <a:latin typeface="Arial Narrow" pitchFamily="34" charset="0"/>
                      </a:endParaRPr>
                    </a:p>
                  </a:txBody>
                  <a:tcPr marL="45720" marR="45720" anchor="ctr"/>
                </a:tc>
                <a:tc>
                  <a:txBody>
                    <a:bodyPr/>
                    <a:lstStyle/>
                    <a:p>
                      <a:pPr algn="r" fontAlgn="ctr"/>
                      <a:r>
                        <a:rPr lang="en-US" sz="1200" u="none" strike="noStrike" dirty="0" smtClean="0">
                          <a:effectLst/>
                          <a:latin typeface="Arial Narrow" pitchFamily="34" charset="0"/>
                        </a:rPr>
                        <a:t>121</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572</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920</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320</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296</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smtClean="0">
                          <a:effectLst/>
                          <a:latin typeface="Arial Narrow" pitchFamily="34" charset="0"/>
                        </a:rPr>
                        <a:t>478</a:t>
                      </a:r>
                      <a:endParaRPr lang="en-US" sz="1200" b="0" i="0" u="none" strike="noStrike" dirty="0">
                        <a:solidFill>
                          <a:srgbClr val="000000"/>
                        </a:solidFill>
                        <a:effectLst/>
                        <a:latin typeface="Arial Narrow" pitchFamily="34" charset="0"/>
                      </a:endParaRPr>
                    </a:p>
                  </a:txBody>
                  <a:tcPr marL="9525" marR="9525" marT="9525" marB="0" anchor="ctr"/>
                </a:tc>
                <a:extLst>
                  <a:ext uri="{0D108BD9-81ED-4DB2-BD59-A6C34878D82A}">
                    <a16:rowId xmlns:a16="http://schemas.microsoft.com/office/drawing/2014/main" xmlns="" val="10003"/>
                  </a:ext>
                </a:extLst>
              </a:tr>
              <a:tr h="390525">
                <a:tc>
                  <a:txBody>
                    <a:bodyPr/>
                    <a:lstStyle/>
                    <a:p>
                      <a:pPr algn="l" fontAlgn="ctr"/>
                      <a:r>
                        <a:rPr lang="en-US" sz="1100" u="none" strike="noStrike" dirty="0">
                          <a:effectLst/>
                          <a:latin typeface="Arial Narrow" pitchFamily="34" charset="0"/>
                        </a:rPr>
                        <a:t>N. of </a:t>
                      </a:r>
                      <a:r>
                        <a:rPr lang="en-US" sz="1100" u="none" strike="noStrike" dirty="0" err="1" smtClean="0">
                          <a:effectLst/>
                          <a:latin typeface="Arial Narrow" pitchFamily="34" charset="0"/>
                        </a:rPr>
                        <a:t>n’hoods</a:t>
                      </a:r>
                      <a:endParaRPr lang="en-US" sz="1100" b="0" i="0" u="none" strike="noStrike" dirty="0">
                        <a:solidFill>
                          <a:srgbClr val="000000"/>
                        </a:solidFill>
                        <a:effectLst/>
                        <a:latin typeface="Arial Narrow" pitchFamily="34" charset="0"/>
                      </a:endParaRPr>
                    </a:p>
                  </a:txBody>
                  <a:tcPr marL="45720" marR="45720" anchor="ctr"/>
                </a:tc>
                <a:tc>
                  <a:txBody>
                    <a:bodyPr/>
                    <a:lstStyle/>
                    <a:p>
                      <a:pPr algn="r" fontAlgn="ctr"/>
                      <a:r>
                        <a:rPr lang="en-US" sz="1200" u="none" strike="noStrike">
                          <a:effectLst/>
                          <a:latin typeface="Arial Narrow" pitchFamily="34" charset="0"/>
                        </a:rPr>
                        <a:t>47</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58</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60</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66</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52</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283</a:t>
                      </a:r>
                      <a:endParaRPr lang="en-US" sz="1200" b="0" i="0" u="none" strike="noStrike">
                        <a:solidFill>
                          <a:srgbClr val="000000"/>
                        </a:solidFill>
                        <a:effectLst/>
                        <a:latin typeface="Arial Narrow" pitchFamily="34" charset="0"/>
                      </a:endParaRPr>
                    </a:p>
                  </a:txBody>
                  <a:tcPr marL="9525" marR="9525" marT="9525" marB="0" anchor="ctr"/>
                </a:tc>
                <a:extLst>
                  <a:ext uri="{0D108BD9-81ED-4DB2-BD59-A6C34878D82A}">
                    <a16:rowId xmlns:a16="http://schemas.microsoft.com/office/drawing/2014/main" xmlns="" val="10004"/>
                  </a:ext>
                </a:extLst>
              </a:tr>
              <a:tr h="581025">
                <a:tc>
                  <a:txBody>
                    <a:bodyPr/>
                    <a:lstStyle/>
                    <a:p>
                      <a:pPr algn="l" fontAlgn="ctr"/>
                      <a:r>
                        <a:rPr lang="en-US" sz="1100" u="none" strike="noStrike">
                          <a:effectLst/>
                          <a:latin typeface="Arial Narrow" pitchFamily="34" charset="0"/>
                        </a:rPr>
                        <a:t>Mean drawings /n’hood</a:t>
                      </a:r>
                      <a:endParaRPr lang="en-US" sz="1100" b="0" i="0" u="none" strike="noStrike">
                        <a:solidFill>
                          <a:srgbClr val="000000"/>
                        </a:solidFill>
                        <a:effectLst/>
                        <a:latin typeface="Arial Narrow" pitchFamily="34" charset="0"/>
                      </a:endParaRPr>
                    </a:p>
                  </a:txBody>
                  <a:tcPr marL="45720" marR="45720" anchor="ctr"/>
                </a:tc>
                <a:tc>
                  <a:txBody>
                    <a:bodyPr/>
                    <a:lstStyle/>
                    <a:p>
                      <a:pPr algn="r" fontAlgn="ctr"/>
                      <a:r>
                        <a:rPr lang="en-US" sz="1200" u="none" strike="noStrike">
                          <a:effectLst/>
                          <a:latin typeface="Arial Narrow" pitchFamily="34" charset="0"/>
                        </a:rPr>
                        <a:t>37</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259</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252</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113</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27</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144</a:t>
                      </a:r>
                      <a:endParaRPr lang="en-US" sz="1200" b="0" i="0" u="none" strike="noStrike" dirty="0">
                        <a:solidFill>
                          <a:srgbClr val="000000"/>
                        </a:solidFill>
                        <a:effectLst/>
                        <a:latin typeface="Arial Narrow" pitchFamily="34" charset="0"/>
                      </a:endParaRPr>
                    </a:p>
                  </a:txBody>
                  <a:tcPr marL="9525" marR="9525" marT="9525" marB="0" anchor="ctr"/>
                </a:tc>
                <a:extLst>
                  <a:ext uri="{0D108BD9-81ED-4DB2-BD59-A6C34878D82A}">
                    <a16:rowId xmlns:a16="http://schemas.microsoft.com/office/drawing/2014/main" xmlns="" val="10005"/>
                  </a:ext>
                </a:extLst>
              </a:tr>
              <a:tr h="581025">
                <a:tc>
                  <a:txBody>
                    <a:bodyPr/>
                    <a:lstStyle/>
                    <a:p>
                      <a:pPr algn="l" fontAlgn="ctr"/>
                      <a:r>
                        <a:rPr lang="en-US" sz="1100" u="none" strike="noStrike">
                          <a:effectLst/>
                          <a:latin typeface="Arial Narrow" pitchFamily="34" charset="0"/>
                        </a:rPr>
                        <a:t>Median drawings /n’hood</a:t>
                      </a:r>
                      <a:endParaRPr lang="en-US" sz="1100" b="0" i="0" u="none" strike="noStrike">
                        <a:solidFill>
                          <a:srgbClr val="000000"/>
                        </a:solidFill>
                        <a:effectLst/>
                        <a:latin typeface="Arial Narrow" pitchFamily="34" charset="0"/>
                      </a:endParaRPr>
                    </a:p>
                  </a:txBody>
                  <a:tcPr marL="45720" marR="45720" anchor="ctr"/>
                </a:tc>
                <a:tc>
                  <a:txBody>
                    <a:bodyPr/>
                    <a:lstStyle/>
                    <a:p>
                      <a:pPr algn="r" fontAlgn="ctr"/>
                      <a:r>
                        <a:rPr lang="en-US" sz="1200" u="none" strike="noStrike">
                          <a:effectLst/>
                          <a:latin typeface="Arial Narrow" pitchFamily="34" charset="0"/>
                        </a:rPr>
                        <a:t>28</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130</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129</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55</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22</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49</a:t>
                      </a:r>
                      <a:endParaRPr lang="en-US" sz="1200" b="0" i="0" u="none" strike="noStrike" dirty="0">
                        <a:solidFill>
                          <a:srgbClr val="000000"/>
                        </a:solidFill>
                        <a:effectLst/>
                        <a:latin typeface="Arial Narrow" pitchFamily="34" charset="0"/>
                      </a:endParaRPr>
                    </a:p>
                  </a:txBody>
                  <a:tcPr marL="9525" marR="9525" marT="9525" marB="0" anchor="ctr"/>
                </a:tc>
                <a:extLst>
                  <a:ext uri="{0D108BD9-81ED-4DB2-BD59-A6C34878D82A}">
                    <a16:rowId xmlns:a16="http://schemas.microsoft.com/office/drawing/2014/main" xmlns="" val="10006"/>
                  </a:ext>
                </a:extLst>
              </a:tr>
              <a:tr h="581025">
                <a:tc>
                  <a:txBody>
                    <a:bodyPr/>
                    <a:lstStyle/>
                    <a:p>
                      <a:pPr algn="l" fontAlgn="ctr"/>
                      <a:r>
                        <a:rPr lang="en-US" sz="1100" u="none" strike="noStrike" dirty="0">
                          <a:effectLst/>
                          <a:latin typeface="Arial Narrow" pitchFamily="34" charset="0"/>
                        </a:rPr>
                        <a:t>IQR of drawings/ </a:t>
                      </a:r>
                      <a:r>
                        <a:rPr lang="en-US" sz="1100" u="none" strike="noStrike" dirty="0" err="1">
                          <a:effectLst/>
                          <a:latin typeface="Arial Narrow" pitchFamily="34" charset="0"/>
                        </a:rPr>
                        <a:t>n’hood</a:t>
                      </a:r>
                      <a:endParaRPr lang="en-US" sz="1100" b="0" i="0" u="none" strike="noStrike" dirty="0">
                        <a:solidFill>
                          <a:srgbClr val="000000"/>
                        </a:solidFill>
                        <a:effectLst/>
                        <a:latin typeface="Arial Narrow" pitchFamily="34" charset="0"/>
                      </a:endParaRPr>
                    </a:p>
                  </a:txBody>
                  <a:tcPr marL="45720" marR="45720" anchor="ctr"/>
                </a:tc>
                <a:tc>
                  <a:txBody>
                    <a:bodyPr/>
                    <a:lstStyle/>
                    <a:p>
                      <a:pPr algn="r" fontAlgn="ctr"/>
                      <a:r>
                        <a:rPr lang="en-US" sz="1200" u="none" strike="noStrike">
                          <a:effectLst/>
                          <a:latin typeface="Arial Narrow" pitchFamily="34" charset="0"/>
                        </a:rPr>
                        <a:t>12, 47</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55, 348</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44, 310</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a:effectLst/>
                          <a:latin typeface="Arial Narrow" pitchFamily="34" charset="0"/>
                        </a:rPr>
                        <a:t>21, 95</a:t>
                      </a:r>
                      <a:endParaRPr lang="en-US" sz="1200" b="0" i="0" u="none" strike="noStrike">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11, 33</a:t>
                      </a:r>
                      <a:endParaRPr lang="en-US" sz="1200" b="0" i="0" u="none" strike="noStrike" dirty="0">
                        <a:solidFill>
                          <a:srgbClr val="000000"/>
                        </a:solidFill>
                        <a:effectLst/>
                        <a:latin typeface="Arial Narrow" pitchFamily="34" charset="0"/>
                      </a:endParaRPr>
                    </a:p>
                  </a:txBody>
                  <a:tcPr marL="9525" marR="9525" marT="9525" marB="0" anchor="ctr"/>
                </a:tc>
                <a:tc>
                  <a:txBody>
                    <a:bodyPr/>
                    <a:lstStyle/>
                    <a:p>
                      <a:pPr algn="r" fontAlgn="ctr"/>
                      <a:r>
                        <a:rPr lang="en-US" sz="1200" u="none" strike="noStrike" dirty="0">
                          <a:effectLst/>
                          <a:latin typeface="Arial Narrow" pitchFamily="34" charset="0"/>
                        </a:rPr>
                        <a:t>19, 138</a:t>
                      </a:r>
                      <a:endParaRPr lang="en-US" sz="1200" b="0" i="0" u="none" strike="noStrike" dirty="0">
                        <a:solidFill>
                          <a:srgbClr val="000000"/>
                        </a:solidFill>
                        <a:effectLst/>
                        <a:latin typeface="Arial Narrow" pitchFamily="34" charset="0"/>
                      </a:endParaRPr>
                    </a:p>
                  </a:txBody>
                  <a:tcPr marL="9525" marR="9525" marT="9525" marB="0"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21730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Data: Maps (extremes)</a:t>
            </a:r>
            <a:endParaRPr lang="en-US" dirty="0"/>
          </a:p>
        </p:txBody>
      </p:sp>
      <p:sp>
        <p:nvSpPr>
          <p:cNvPr id="6" name="TextBox 5"/>
          <p:cNvSpPr txBox="1"/>
          <p:nvPr/>
        </p:nvSpPr>
        <p:spPr>
          <a:xfrm>
            <a:off x="466724" y="1550988"/>
            <a:ext cx="2384051" cy="369332"/>
          </a:xfrm>
          <a:prstGeom prst="rect">
            <a:avLst/>
          </a:prstGeom>
          <a:noFill/>
        </p:spPr>
        <p:txBody>
          <a:bodyPr wrap="none" rtlCol="0">
            <a:spAutoFit/>
          </a:bodyPr>
          <a:lstStyle/>
          <a:p>
            <a:r>
              <a:rPr lang="en-US" dirty="0" smtClean="0"/>
              <a:t>Astoria; 1,977 drawings</a:t>
            </a:r>
            <a:endParaRPr lang="en-US" dirty="0"/>
          </a:p>
        </p:txBody>
      </p:sp>
      <p:sp>
        <p:nvSpPr>
          <p:cNvPr id="8" name="TextBox 7"/>
          <p:cNvSpPr txBox="1"/>
          <p:nvPr/>
        </p:nvSpPr>
        <p:spPr>
          <a:xfrm>
            <a:off x="3204291" y="1558926"/>
            <a:ext cx="2702919" cy="369332"/>
          </a:xfrm>
          <a:prstGeom prst="rect">
            <a:avLst/>
          </a:prstGeom>
          <a:noFill/>
        </p:spPr>
        <p:txBody>
          <a:bodyPr wrap="none" rtlCol="0">
            <a:spAutoFit/>
          </a:bodyPr>
          <a:lstStyle/>
          <a:p>
            <a:r>
              <a:rPr lang="en-US" dirty="0" smtClean="0"/>
              <a:t>Park Slope; 1,379 drawings</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6598" t="9126" r="6875" b="9348"/>
          <a:stretch/>
        </p:blipFill>
        <p:spPr>
          <a:xfrm>
            <a:off x="68074" y="1928258"/>
            <a:ext cx="3105150" cy="2925718"/>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6250" t="9445" r="7917" b="8889"/>
          <a:stretch/>
        </p:blipFill>
        <p:spPr>
          <a:xfrm>
            <a:off x="3166191" y="1937784"/>
            <a:ext cx="3074989" cy="292571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578" t="10285" r="6631" b="8333"/>
          <a:stretch/>
        </p:blipFill>
        <p:spPr>
          <a:xfrm>
            <a:off x="6241180" y="1929845"/>
            <a:ext cx="2729717" cy="3711059"/>
          </a:xfrm>
          <a:prstGeom prst="rect">
            <a:avLst/>
          </a:prstGeom>
        </p:spPr>
      </p:pic>
      <p:sp>
        <p:nvSpPr>
          <p:cNvPr id="14" name="TextBox 13"/>
          <p:cNvSpPr txBox="1"/>
          <p:nvPr/>
        </p:nvSpPr>
        <p:spPr>
          <a:xfrm>
            <a:off x="6673635" y="1292136"/>
            <a:ext cx="1864806" cy="646331"/>
          </a:xfrm>
          <a:prstGeom prst="rect">
            <a:avLst/>
          </a:prstGeom>
          <a:noFill/>
        </p:spPr>
        <p:txBody>
          <a:bodyPr wrap="none" rtlCol="0">
            <a:spAutoFit/>
          </a:bodyPr>
          <a:lstStyle/>
          <a:p>
            <a:pPr algn="ctr"/>
            <a:r>
              <a:rPr lang="en-US" dirty="0" smtClean="0"/>
              <a:t>Upper West Side; </a:t>
            </a:r>
          </a:p>
          <a:p>
            <a:pPr algn="ctr"/>
            <a:r>
              <a:rPr lang="en-US" dirty="0" smtClean="0"/>
              <a:t>1,558 drawings</a:t>
            </a:r>
            <a:endParaRPr lang="en-US" dirty="0"/>
          </a:p>
        </p:txBody>
      </p:sp>
    </p:spTree>
    <p:extLst>
      <p:ext uri="{BB962C8B-B14F-4D97-AF65-F5344CB8AC3E}">
        <p14:creationId xmlns:p14="http://schemas.microsoft.com/office/powerpoint/2010/main" val="143783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343900" cy="1143000"/>
          </a:xfrm>
        </p:spPr>
        <p:txBody>
          <a:bodyPr/>
          <a:lstStyle/>
          <a:p>
            <a:r>
              <a:rPr lang="en-US" dirty="0" smtClean="0"/>
              <a:t>Data: Maps (medians)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665" t="10138" r="7500" b="9445"/>
          <a:stretch/>
        </p:blipFill>
        <p:spPr>
          <a:xfrm>
            <a:off x="85726" y="2076450"/>
            <a:ext cx="2978808" cy="2790825"/>
          </a:xfrm>
          <a:prstGeom prst="rect">
            <a:avLst/>
          </a:prstGeom>
        </p:spPr>
      </p:pic>
      <p:sp>
        <p:nvSpPr>
          <p:cNvPr id="6" name="TextBox 5"/>
          <p:cNvSpPr txBox="1"/>
          <p:nvPr/>
        </p:nvSpPr>
        <p:spPr>
          <a:xfrm>
            <a:off x="442127" y="1654254"/>
            <a:ext cx="2266005" cy="369332"/>
          </a:xfrm>
          <a:prstGeom prst="rect">
            <a:avLst/>
          </a:prstGeom>
          <a:noFill/>
        </p:spPr>
        <p:txBody>
          <a:bodyPr wrap="none" rtlCol="0">
            <a:spAutoFit/>
          </a:bodyPr>
          <a:lstStyle/>
          <a:p>
            <a:r>
              <a:rPr lang="en-US" dirty="0" smtClean="0"/>
              <a:t>Flatiron; 134 drawings</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112" t="10834" r="7638" b="9305"/>
          <a:stretch/>
        </p:blipFill>
        <p:spPr>
          <a:xfrm>
            <a:off x="3057525" y="2076450"/>
            <a:ext cx="3028950" cy="2804583"/>
          </a:xfrm>
          <a:prstGeom prst="rect">
            <a:avLst/>
          </a:prstGeom>
        </p:spPr>
      </p:pic>
      <p:sp>
        <p:nvSpPr>
          <p:cNvPr id="8" name="TextBox 7"/>
          <p:cNvSpPr txBox="1"/>
          <p:nvPr/>
        </p:nvSpPr>
        <p:spPr>
          <a:xfrm>
            <a:off x="3345927" y="1654254"/>
            <a:ext cx="2452146" cy="369332"/>
          </a:xfrm>
          <a:prstGeom prst="rect">
            <a:avLst/>
          </a:prstGeom>
          <a:noFill/>
        </p:spPr>
        <p:txBody>
          <a:bodyPr wrap="none" rtlCol="0">
            <a:spAutoFit/>
          </a:bodyPr>
          <a:lstStyle/>
          <a:p>
            <a:r>
              <a:rPr lang="en-US" dirty="0" smtClean="0"/>
              <a:t>Red Hook; 120 drawings</a:t>
            </a:r>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996" t="10556" r="7222" b="9167"/>
          <a:stretch/>
        </p:blipFill>
        <p:spPr>
          <a:xfrm>
            <a:off x="6070912" y="2076450"/>
            <a:ext cx="2996887" cy="2804583"/>
          </a:xfrm>
          <a:prstGeom prst="rect">
            <a:avLst/>
          </a:prstGeom>
        </p:spPr>
      </p:pic>
      <p:sp>
        <p:nvSpPr>
          <p:cNvPr id="9" name="TextBox 8"/>
          <p:cNvSpPr txBox="1"/>
          <p:nvPr/>
        </p:nvSpPr>
        <p:spPr>
          <a:xfrm>
            <a:off x="6343282" y="1654254"/>
            <a:ext cx="2165273" cy="369332"/>
          </a:xfrm>
          <a:prstGeom prst="rect">
            <a:avLst/>
          </a:prstGeom>
          <a:noFill/>
        </p:spPr>
        <p:txBody>
          <a:bodyPr wrap="none" rtlCol="0">
            <a:spAutoFit/>
          </a:bodyPr>
          <a:lstStyle/>
          <a:p>
            <a:r>
              <a:rPr lang="en-US" dirty="0" smtClean="0"/>
              <a:t>Ditmars; 50 drawings</a:t>
            </a:r>
            <a:endParaRPr lang="en-US" dirty="0"/>
          </a:p>
        </p:txBody>
      </p:sp>
    </p:spTree>
    <p:extLst>
      <p:ext uri="{BB962C8B-B14F-4D97-AF65-F5344CB8AC3E}">
        <p14:creationId xmlns:p14="http://schemas.microsoft.com/office/powerpoint/2010/main" val="1980300917"/>
      </p:ext>
    </p:extLst>
  </p:cSld>
  <p:clrMapOvr>
    <a:masterClrMapping/>
  </p:clrMapOvr>
</p:sld>
</file>

<file path=ppt/theme/theme1.xml><?xml version="1.0" encoding="utf-8"?>
<a:theme xmlns:a="http://schemas.openxmlformats.org/drawingml/2006/main" name="ppt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ppt_White</Template>
  <TotalTime>1268</TotalTime>
  <Words>2789</Words>
  <Application>Microsoft Office PowerPoint</Application>
  <PresentationFormat>On-screen Show (4:3)</PresentationFormat>
  <Paragraphs>347</Paragraphs>
  <Slides>31</Slides>
  <Notes>14</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ppt_White</vt:lpstr>
      <vt:lpstr>Office Theme</vt:lpstr>
      <vt:lpstr>Neighborhood Definition in New York City</vt:lpstr>
      <vt:lpstr>Contents</vt:lpstr>
      <vt:lpstr>Motivation</vt:lpstr>
      <vt:lpstr>Data: Collection</vt:lpstr>
      <vt:lpstr>Data: Format</vt:lpstr>
      <vt:lpstr>Data: Preparation</vt:lpstr>
      <vt:lpstr>Data: Description</vt:lpstr>
      <vt:lpstr>Data: Maps (extremes)</vt:lpstr>
      <vt:lpstr>Data: Maps (medians)</vt:lpstr>
      <vt:lpstr>Data: Maps (relationship)</vt:lpstr>
      <vt:lpstr>Methods: Dissimilarity</vt:lpstr>
      <vt:lpstr>Distances</vt:lpstr>
      <vt:lpstr>Methods: Silhouette</vt:lpstr>
      <vt:lpstr>Methods: Spatial Segregation</vt:lpstr>
      <vt:lpstr>Methods: ‘Market Areas’</vt:lpstr>
      <vt:lpstr>Results: Dissimilarity (1)</vt:lpstr>
      <vt:lpstr>Results: Dissimilarity (2)</vt:lpstr>
      <vt:lpstr>Results: Dissimilarity (3)</vt:lpstr>
      <vt:lpstr>Results: Silhouettes (1)</vt:lpstr>
      <vt:lpstr>Results: Silhouettes (2)</vt:lpstr>
      <vt:lpstr>Results: Silhouettes (3)</vt:lpstr>
      <vt:lpstr>Results: Entropy</vt:lpstr>
      <vt:lpstr>Results: Agreement</vt:lpstr>
      <vt:lpstr>Improvements?</vt:lpstr>
      <vt:lpstr>Consolidation</vt:lpstr>
      <vt:lpstr>PowerPoint Presentation</vt:lpstr>
      <vt:lpstr>PowerPoint Presentation</vt:lpstr>
      <vt:lpstr>PowerPoint Presentation</vt:lpstr>
      <vt:lpstr>PowerPoint Presentation</vt:lpstr>
      <vt:lpstr>PowerPoint Presentation</vt:lpstr>
      <vt:lpstr>Manhattan Silhouettes</vt:lpstr>
    </vt:vector>
  </TitlesOfParts>
  <Company>New York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Neighborhood Definition in New York City</dc:title>
  <dc:creator>Daniel Lewis</dc:creator>
  <cp:lastModifiedBy>Daniel Lewis</cp:lastModifiedBy>
  <cp:revision>73</cp:revision>
  <dcterms:created xsi:type="dcterms:W3CDTF">2017-05-16T14:34:37Z</dcterms:created>
  <dcterms:modified xsi:type="dcterms:W3CDTF">2017-06-02T14:17:41Z</dcterms:modified>
</cp:coreProperties>
</file>